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39" name="Text Box 387"/>
          <p:cNvSpPr txBox="1">
            <a:spLocks noChangeArrowheads="1"/>
          </p:cNvSpPr>
          <p:nvPr/>
        </p:nvSpPr>
        <p:spPr bwMode="auto">
          <a:xfrm>
            <a:off x="214282" y="357166"/>
            <a:ext cx="77041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3300"/>
                </a:solidFill>
              </a:rPr>
              <a:t>一、主动语态变为被动语态</a:t>
            </a:r>
          </a:p>
        </p:txBody>
      </p:sp>
      <p:sp>
        <p:nvSpPr>
          <p:cNvPr id="23955" name="Text Box 403"/>
          <p:cNvSpPr txBox="1">
            <a:spLocks noChangeArrowheads="1"/>
          </p:cNvSpPr>
          <p:nvPr/>
        </p:nvSpPr>
        <p:spPr bwMode="auto">
          <a:xfrm>
            <a:off x="323850" y="2000240"/>
            <a:ext cx="8820150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 typeface="Arial" pitchFamily="34" charset="0"/>
              <a:buChar char="•"/>
            </a:pPr>
            <a:r>
              <a:rPr lang="en-US" altLang="zh-CN" sz="3600" b="1" dirty="0">
                <a:latin typeface="Times New Roman" pitchFamily="18" charset="0"/>
              </a:rPr>
              <a:t>We </a:t>
            </a:r>
            <a:r>
              <a:rPr lang="en-US" altLang="zh-CN" sz="3600" b="1" dirty="0">
                <a:solidFill>
                  <a:srgbClr val="FF3300"/>
                </a:solidFill>
                <a:latin typeface="Times New Roman" pitchFamily="18" charset="0"/>
              </a:rPr>
              <a:t>asked</a:t>
            </a:r>
            <a:r>
              <a:rPr lang="en-US" altLang="zh-CN" sz="3600" b="1" dirty="0">
                <a:latin typeface="Times New Roman" pitchFamily="18" charset="0"/>
              </a:rPr>
              <a:t> him to sing a song.</a:t>
            </a:r>
            <a:r>
              <a:rPr lang="zh-CN" altLang="en-US" sz="3600" b="1" dirty="0">
                <a:latin typeface="Times New Roman" pitchFamily="18" charset="0"/>
              </a:rPr>
              <a:t>（主动）</a:t>
            </a:r>
          </a:p>
          <a:p>
            <a:pPr>
              <a:spcBef>
                <a:spcPct val="10000"/>
              </a:spcBef>
              <a:buFont typeface="Arial" pitchFamily="34" charset="0"/>
              <a:buChar char="•"/>
            </a:pPr>
            <a:endParaRPr lang="zh-CN" altLang="en-US" sz="3600" b="1" dirty="0">
              <a:latin typeface="Times New Roman" pitchFamily="18" charset="0"/>
            </a:endParaRPr>
          </a:p>
        </p:txBody>
      </p:sp>
      <p:sp>
        <p:nvSpPr>
          <p:cNvPr id="402" name="TextBox 401"/>
          <p:cNvSpPr txBox="1"/>
          <p:nvPr/>
        </p:nvSpPr>
        <p:spPr>
          <a:xfrm>
            <a:off x="428596" y="1142984"/>
            <a:ext cx="7459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600" b="1" dirty="0" smtClean="0">
                <a:solidFill>
                  <a:srgbClr val="FF0000"/>
                </a:solidFill>
              </a:rPr>
              <a:t>Lily</a:t>
            </a:r>
            <a:r>
              <a:rPr lang="en-US" altLang="zh-CN" sz="3600" b="1" dirty="0" smtClean="0"/>
              <a:t> cleans </a:t>
            </a:r>
            <a:r>
              <a:rPr lang="en-US" altLang="zh-CN" sz="3600" b="1" dirty="0" smtClean="0">
                <a:solidFill>
                  <a:srgbClr val="00B050"/>
                </a:solidFill>
              </a:rPr>
              <a:t>the blackboard </a:t>
            </a:r>
            <a:r>
              <a:rPr lang="en-US" altLang="zh-CN" sz="3600" b="1" dirty="0" smtClean="0"/>
              <a:t>every day </a:t>
            </a:r>
            <a:r>
              <a:rPr lang="en-US" altLang="zh-CN" sz="3600" b="1" dirty="0" smtClean="0"/>
              <a:t>.</a:t>
            </a:r>
            <a:endParaRPr lang="en-US" altLang="zh-CN" sz="3600" b="1" dirty="0" smtClean="0"/>
          </a:p>
        </p:txBody>
      </p:sp>
      <p:sp>
        <p:nvSpPr>
          <p:cNvPr id="391" name="矩形 390"/>
          <p:cNvSpPr/>
          <p:nvPr/>
        </p:nvSpPr>
        <p:spPr>
          <a:xfrm>
            <a:off x="500034" y="2714620"/>
            <a:ext cx="3805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b="1" dirty="0" smtClean="0">
                <a:latin typeface="Times New Roman" pitchFamily="18" charset="0"/>
              </a:rPr>
              <a:t>She gave </a:t>
            </a:r>
            <a:r>
              <a:rPr lang="en-US" altLang="zh-CN" sz="3200" b="1" i="1" dirty="0" smtClean="0">
                <a:latin typeface="Times New Roman" pitchFamily="18" charset="0"/>
              </a:rPr>
              <a:t>me a book</a:t>
            </a:r>
            <a:r>
              <a:rPr lang="en-US" altLang="zh-CN" sz="3200" b="1" dirty="0" smtClean="0">
                <a:latin typeface="Times New Roman" pitchFamily="18" charset="0"/>
              </a:rPr>
              <a:t>.</a:t>
            </a:r>
            <a:endParaRPr lang="zh-CN" altLang="en-US" sz="3200" dirty="0"/>
          </a:p>
        </p:txBody>
      </p:sp>
      <p:sp>
        <p:nvSpPr>
          <p:cNvPr id="392" name="矩形 391"/>
          <p:cNvSpPr/>
          <p:nvPr/>
        </p:nvSpPr>
        <p:spPr>
          <a:xfrm>
            <a:off x="428596" y="3429000"/>
            <a:ext cx="69233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10000"/>
              </a:spcBef>
              <a:buFont typeface="Arial" pitchFamily="34" charset="0"/>
              <a:buChar char="•"/>
            </a:pPr>
            <a:r>
              <a:rPr lang="en-US" altLang="zh-CN" sz="3200" b="1" dirty="0" smtClean="0">
                <a:latin typeface="Times New Roman" pitchFamily="18" charset="0"/>
              </a:rPr>
              <a:t>We should </a:t>
            </a:r>
            <a:r>
              <a:rPr lang="en-US" altLang="zh-CN" sz="3200" b="1" dirty="0" smtClean="0">
                <a:solidFill>
                  <a:srgbClr val="FF3300"/>
                </a:solidFill>
                <a:latin typeface="Times New Roman" pitchFamily="18" charset="0"/>
              </a:rPr>
              <a:t>speak to</a:t>
            </a:r>
            <a:r>
              <a:rPr lang="en-US" altLang="zh-CN" sz="3200" b="1" dirty="0" smtClean="0">
                <a:latin typeface="Times New Roman" pitchFamily="18" charset="0"/>
              </a:rPr>
              <a:t> old man politely.</a:t>
            </a:r>
            <a:endParaRPr lang="en-US" altLang="zh-CN" sz="3200" b="1" dirty="0">
              <a:latin typeface="Times New Roman" pitchFamily="18" charset="0"/>
            </a:endParaRPr>
          </a:p>
        </p:txBody>
      </p:sp>
      <p:sp>
        <p:nvSpPr>
          <p:cNvPr id="393" name="矩形 392"/>
          <p:cNvSpPr/>
          <p:nvPr/>
        </p:nvSpPr>
        <p:spPr>
          <a:xfrm>
            <a:off x="500034" y="4000504"/>
            <a:ext cx="81439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Miss Song makes one student make a morning</a:t>
            </a:r>
          </a:p>
          <a:p>
            <a:r>
              <a:rPr lang="en-US" altLang="zh-CN" sz="3200" dirty="0" smtClean="0"/>
              <a:t> report </a:t>
            </a:r>
            <a:r>
              <a:rPr lang="en-US" altLang="zh-CN" sz="3200" dirty="0" smtClean="0"/>
              <a:t>every day </a:t>
            </a:r>
            <a:r>
              <a:rPr lang="en-US" altLang="zh-CN" sz="3200" dirty="0" smtClean="0"/>
              <a:t>.</a:t>
            </a:r>
            <a:endParaRPr lang="en-US" altLang="zh-CN" sz="3200" dirty="0" smtClean="0"/>
          </a:p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I hear Jason singing in the classroom. 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3200" dirty="0" smtClean="0"/>
              <a:t>I see the kids play outside </a:t>
            </a:r>
            <a:r>
              <a:rPr lang="en-US" altLang="zh-CN" sz="3200" dirty="0" smtClean="0"/>
              <a:t>.</a:t>
            </a:r>
            <a:endParaRPr lang="en-US" altLang="zh-CN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9367" y="642918"/>
            <a:ext cx="849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写出</a:t>
            </a:r>
            <a:r>
              <a:rPr lang="zh-CN" altLang="en-US" sz="3600" dirty="0" smtClean="0">
                <a:solidFill>
                  <a:srgbClr val="FF0000"/>
                </a:solidFill>
              </a:rPr>
              <a:t>下列单词的</a:t>
            </a:r>
            <a:r>
              <a:rPr lang="zh-CN" alt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动词过去式</a:t>
            </a:r>
            <a:r>
              <a:rPr lang="zh-CN" altLang="en-US" sz="3600" dirty="0" smtClean="0">
                <a:solidFill>
                  <a:srgbClr val="FF0000"/>
                </a:solidFill>
              </a:rPr>
              <a:t>和</a:t>
            </a:r>
            <a:r>
              <a:rPr lang="zh-CN" alt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过去分词</a:t>
            </a:r>
            <a:r>
              <a:rPr lang="zh-CN" altLang="en-US" sz="3600" dirty="0" smtClean="0">
                <a:solidFill>
                  <a:srgbClr val="FF0000"/>
                </a:solidFill>
              </a:rPr>
              <a:t>。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642910" y="1500174"/>
            <a:ext cx="81020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become   </a:t>
            </a:r>
          </a:p>
          <a:p>
            <a:r>
              <a:rPr lang="en-US" altLang="zh-CN" sz="3200" dirty="0" smtClean="0"/>
              <a:t>begin</a:t>
            </a:r>
          </a:p>
          <a:p>
            <a:r>
              <a:rPr lang="en-US" altLang="zh-CN" sz="3200" dirty="0" smtClean="0"/>
              <a:t>bring</a:t>
            </a:r>
          </a:p>
          <a:p>
            <a:r>
              <a:rPr lang="en-US" altLang="zh-CN" sz="3200" dirty="0" smtClean="0"/>
              <a:t>blow</a:t>
            </a:r>
          </a:p>
          <a:p>
            <a:r>
              <a:rPr lang="en-US" altLang="zh-CN" sz="3200" dirty="0" smtClean="0"/>
              <a:t>build</a:t>
            </a:r>
          </a:p>
          <a:p>
            <a:r>
              <a:rPr lang="en-US" altLang="zh-CN" sz="3200" dirty="0" smtClean="0"/>
              <a:t>burn</a:t>
            </a:r>
          </a:p>
          <a:p>
            <a:r>
              <a:rPr lang="en-US" altLang="zh-CN" sz="3200" dirty="0" smtClean="0"/>
              <a:t>buy</a:t>
            </a:r>
          </a:p>
          <a:p>
            <a:r>
              <a:rPr lang="en-US" altLang="zh-CN" sz="3200" dirty="0" smtClean="0"/>
              <a:t>catch</a:t>
            </a:r>
          </a:p>
          <a:p>
            <a:r>
              <a:rPr lang="en-US" altLang="zh-CN" sz="3200" dirty="0" smtClean="0"/>
              <a:t>choose</a:t>
            </a:r>
          </a:p>
          <a:p>
            <a:r>
              <a:rPr lang="en-US" altLang="zh-CN" sz="3200" dirty="0" smtClean="0"/>
              <a:t>cut  </a:t>
            </a:r>
            <a:endParaRPr lang="zh-CN" alt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357686" y="1643050"/>
            <a:ext cx="1041695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dig</a:t>
            </a:r>
          </a:p>
          <a:p>
            <a:r>
              <a:rPr lang="en-US" altLang="zh-CN" sz="3200" dirty="0" smtClean="0"/>
              <a:t>do </a:t>
            </a:r>
          </a:p>
          <a:p>
            <a:r>
              <a:rPr lang="en-US" altLang="zh-CN" sz="3200" dirty="0" smtClean="0"/>
              <a:t>draw</a:t>
            </a:r>
          </a:p>
          <a:p>
            <a:r>
              <a:rPr lang="en-US" altLang="zh-CN" sz="3200" dirty="0" smtClean="0"/>
              <a:t>drink</a:t>
            </a:r>
          </a:p>
          <a:p>
            <a:r>
              <a:rPr lang="en-US" altLang="zh-CN" sz="3200" dirty="0" smtClean="0"/>
              <a:t>drive</a:t>
            </a:r>
          </a:p>
          <a:p>
            <a:r>
              <a:rPr lang="en-US" altLang="zh-CN" sz="3200" dirty="0" smtClean="0"/>
              <a:t>eat</a:t>
            </a:r>
          </a:p>
          <a:p>
            <a:r>
              <a:rPr lang="en-US" altLang="zh-CN" sz="3200" dirty="0" smtClean="0"/>
              <a:t>fall</a:t>
            </a:r>
          </a:p>
          <a:p>
            <a:r>
              <a:rPr lang="en-US" altLang="zh-CN" sz="3200" dirty="0" smtClean="0"/>
              <a:t>feed</a:t>
            </a:r>
          </a:p>
          <a:p>
            <a:r>
              <a:rPr lang="en-US" altLang="zh-CN" sz="3200" dirty="0" smtClean="0"/>
              <a:t>feel</a:t>
            </a:r>
          </a:p>
          <a:p>
            <a:r>
              <a:rPr lang="en-US" altLang="zh-CN" sz="3200" dirty="0" smtClean="0"/>
              <a:t>fight 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98</Words>
  <PresentationFormat>全屏显示(4:3)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6</cp:revision>
  <dcterms:created xsi:type="dcterms:W3CDTF">2017-03-15T08:12:56Z</dcterms:created>
  <dcterms:modified xsi:type="dcterms:W3CDTF">2017-03-15T08:23:16Z</dcterms:modified>
</cp:coreProperties>
</file>