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7"/>
  </p:notesMasterIdLst>
  <p:sldIdLst>
    <p:sldId id="461" r:id="rId4"/>
    <p:sldId id="462" r:id="rId5"/>
    <p:sldId id="468" r:id="rId6"/>
    <p:sldId id="472" r:id="rId7"/>
    <p:sldId id="469" r:id="rId8"/>
    <p:sldId id="470" r:id="rId9"/>
    <p:sldId id="471" r:id="rId10"/>
    <p:sldId id="473" r:id="rId11"/>
    <p:sldId id="474" r:id="rId12"/>
    <p:sldId id="475" r:id="rId13"/>
    <p:sldId id="476" r:id="rId14"/>
    <p:sldId id="478" r:id="rId15"/>
    <p:sldId id="479" r:id="rId16"/>
    <p:sldId id="477" r:id="rId18"/>
    <p:sldId id="480" r:id="rId19"/>
    <p:sldId id="482" r:id="rId20"/>
    <p:sldId id="481" r:id="rId21"/>
    <p:sldId id="483" r:id="rId22"/>
    <p:sldId id="484" r:id="rId23"/>
    <p:sldId id="485" r:id="rId24"/>
    <p:sldId id="486" r:id="rId25"/>
    <p:sldId id="489" r:id="rId26"/>
    <p:sldId id="488" r:id="rId27"/>
    <p:sldId id="490" r:id="rId28"/>
  </p:sldIdLst>
  <p:sldSz cx="12190095" cy="6859270"/>
  <p:notesSz cx="6858000" cy="9144000"/>
  <p:custDataLst>
    <p:tags r:id="rId32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6387" autoAdjust="0"/>
  </p:normalViewPr>
  <p:slideViewPr>
    <p:cSldViewPr snapToGrid="0" showGuides="1">
      <p:cViewPr varScale="1">
        <p:scale>
          <a:sx n="103" d="100"/>
          <a:sy n="103" d="100"/>
        </p:scale>
        <p:origin x="138" y="264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>
                <a:solidFill>
                  <a:srgbClr val="009D96"/>
                </a:solidFill>
              </a:rPr>
              <a:t>数学（深圳</a:t>
            </a:r>
            <a:r>
              <a:rPr lang="en-US" altLang="zh-CN" sz="2000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49664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微专题</a:t>
            </a:r>
            <a:r>
              <a:rPr lang="en-US" altLang="zh-CN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     </a:t>
            </a: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三角形中常见辅助线的作法</a:t>
            </a:r>
            <a:endParaRPr lang="zh-CN" altLang="zh-CN" sz="2200" b="1" kern="1200" dirty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file:///E:\&#28145;&#22323;&#25968;&#23398;&#20570;PPT\GD24SXZSZH2-7-1.TIF" TargetMode="External"/><Relationship Id="rId3" Type="http://schemas.openxmlformats.org/officeDocument/2006/relationships/image" Target="../media/image20.png"/><Relationship Id="rId2" Type="http://schemas.openxmlformats.org/officeDocument/2006/relationships/image" Target="file:///E:\&#28145;&#22323;&#25968;&#23398;&#20570;PPT\GD24SXZSZH2-7.TIF" TargetMode="Externa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file:///E:\&#28145;&#22323;&#25968;&#23398;&#20570;PPT\GD24SXZSZH2-9-1.TIF" TargetMode="External"/><Relationship Id="rId4" Type="http://schemas.openxmlformats.org/officeDocument/2006/relationships/image" Target="../media/image26.png"/><Relationship Id="rId3" Type="http://schemas.openxmlformats.org/officeDocument/2006/relationships/image" Target="file:///E:\&#28145;&#22323;&#25968;&#23398;&#20570;PPT\GD24SXZSZH2-9.TIF" TargetMode="Externa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png"/><Relationship Id="rId3" Type="http://schemas.openxmlformats.org/officeDocument/2006/relationships/image" Target="../media/image29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e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file:///E:\&#28145;&#22323;&#25968;&#23398;&#20570;PPT\GD24SXZSZH2-11.TIF" TargetMode="Externa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file:///E:\&#28145;&#22323;&#25968;&#23398;&#20570;PPT\GD24SXZSZH2-13-2.TIF" TargetMode="External"/><Relationship Id="rId5" Type="http://schemas.openxmlformats.org/officeDocument/2006/relationships/image" Target="../media/image39.png"/><Relationship Id="rId4" Type="http://schemas.openxmlformats.org/officeDocument/2006/relationships/image" Target="file:///E:\&#28145;&#22323;&#25968;&#23398;&#20570;PPT\GD24SXZSZH2-13-1.TIF" TargetMode="External"/><Relationship Id="rId3" Type="http://schemas.openxmlformats.org/officeDocument/2006/relationships/image" Target="../media/image38.png"/><Relationship Id="rId2" Type="http://schemas.openxmlformats.org/officeDocument/2006/relationships/image" Target="file:///E:\&#28145;&#22323;&#25968;&#23398;&#20570;PPT\GD24SXZSZH2-13.TIF" TargetMode="Externa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2.emf"/><Relationship Id="rId2" Type="http://schemas.openxmlformats.org/officeDocument/2006/relationships/package" Target="../embeddings/Document1.docx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4.png"/><Relationship Id="rId3" Type="http://schemas.openxmlformats.org/officeDocument/2006/relationships/image" Target="../media/image45.e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3" Type="http://schemas.openxmlformats.org/officeDocument/2006/relationships/image" Target="file:///E:\&#28145;&#22323;&#25968;&#23398;&#20570;PPT\SZ24SXZS17-8.TIF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2" Type="http://schemas.openxmlformats.org/officeDocument/2006/relationships/image" Target="file:///E:\&#28145;&#22323;&#25968;&#23398;&#20570;PPT\SZ24SXZS17-9.TIF" TargetMode="Externa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emf"/><Relationship Id="rId3" Type="http://schemas.openxmlformats.org/officeDocument/2006/relationships/oleObject" Target="../embeddings/oleObject5.bin"/><Relationship Id="rId2" Type="http://schemas.openxmlformats.org/officeDocument/2006/relationships/image" Target="file:///E:\&#28145;&#22323;&#25968;&#23398;&#20570;PPT\SZ24SXZSGT1-9.TIF" TargetMode="Externa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emf"/><Relationship Id="rId3" Type="http://schemas.openxmlformats.org/officeDocument/2006/relationships/oleObject" Target="../embeddings/oleObject6.bin"/><Relationship Id="rId2" Type="http://schemas.openxmlformats.org/officeDocument/2006/relationships/image" Target="file:///E:\&#28145;&#22323;&#25968;&#23398;&#20570;PPT\GD24SXZSZH2-5.TIF" TargetMode="Externa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3594906" y="2643896"/>
            <a:ext cx="4698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rgbClr val="009D96"/>
                </a:solidFill>
              </a:rPr>
              <a:t>第四单</a:t>
            </a:r>
            <a:r>
              <a:rPr lang="zh-CN" altLang="en-US" sz="4400" dirty="0">
                <a:solidFill>
                  <a:srgbClr val="009D96"/>
                </a:solidFill>
              </a:rPr>
              <a:t>元</a:t>
            </a:r>
            <a:r>
              <a:rPr lang="zh-CN" altLang="en-US" sz="4400">
                <a:solidFill>
                  <a:srgbClr val="009D96"/>
                </a:solidFill>
              </a:rPr>
              <a:t>　三角形</a:t>
            </a:r>
            <a:endParaRPr lang="zh-CN" altLang="zh-CN" sz="4400" dirty="0">
              <a:solidFill>
                <a:srgbClr val="009D96"/>
              </a:solidFill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2455509" y="3860260"/>
            <a:ext cx="69781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0"/>
              <a:t>微专题</a:t>
            </a:r>
            <a:r>
              <a:rPr lang="en-US" altLang="zh-CN" sz="3200" b="0"/>
              <a:t>3</a:t>
            </a:r>
            <a:r>
              <a:rPr lang="zh-CN" altLang="en-US" sz="3200" b="0"/>
              <a:t>　三角形中常见辅助线的作法</a:t>
            </a:r>
            <a:endParaRPr lang="zh-CN" altLang="en-US" sz="32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4000" y="1241012"/>
            <a:ext cx="11401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为线段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的中点，且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18°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，则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的度数为（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50°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45°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36°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878599"/>
            <a:ext cx="1698354" cy="3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84551" y="700540"/>
            <a:ext cx="1111073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的垂直平分线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交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，交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11070" y="2604215"/>
            <a:ext cx="2931125" cy="2607115"/>
            <a:chOff x="8026399" y="2727325"/>
            <a:chExt cx="2931125" cy="2607115"/>
          </a:xfrm>
        </p:grpSpPr>
        <p:pic>
          <p:nvPicPr>
            <p:cNvPr id="34818" name="Picture 2" descr="SZ24SXZS17-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399" y="2727325"/>
              <a:ext cx="2931125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9129522" y="4811220"/>
              <a:ext cx="7248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4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112354" y="199348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47650" y="689759"/>
            <a:ext cx="8639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四、已知一边的中点，倍长中线构造全等三角形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6281" y="1297903"/>
          <a:ext cx="11249945" cy="4890216"/>
        </p:xfrm>
        <a:graphic>
          <a:graphicData uri="http://schemas.openxmlformats.org/drawingml/2006/table">
            <a:tbl>
              <a:tblPr/>
              <a:tblGrid>
                <a:gridCol w="2010694"/>
                <a:gridCol w="5488768"/>
                <a:gridCol w="3750483"/>
              </a:tblGrid>
              <a:tr h="481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0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中，点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的中点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DBE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DCA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BED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CAD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alt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BE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CA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BE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∥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CA</a:t>
                      </a:r>
                      <a:endParaRPr lang="zh-CN" alt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276">
                <a:tc vMerge="1">
                  <a:tcPr marL="41152" marR="41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DCF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6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BED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alt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CF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BE</a:t>
                      </a: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CF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∥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endParaRPr lang="zh-CN" alt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2" name="Picture 2" descr="E:\深圳数学做PPT\GD24SXZSZH2-7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07" y="1947263"/>
            <a:ext cx="3606752" cy="18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" name="Picture 1" descr="E:\深圳数学做PPT\GD24SXZSZH2-7-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4471184"/>
            <a:ext cx="4255093" cy="156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14000" y="1205677"/>
            <a:ext cx="11368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的中线，求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的取值范围．她的思路是：延长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至点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，证明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BED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，经过推理和计算使问题得到解决．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【解决问题】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）小红证明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BED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CAD</a:t>
            </a:r>
            <a:endParaRPr lang="en-US" altLang="zh-CN" i="1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的判定定理是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的取值范围是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____________.</a:t>
            </a: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811913"/>
            <a:ext cx="1698354" cy="3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522563" y="611892"/>
            <a:ext cx="1075372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5.</a:t>
            </a: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【提出问题】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小红遇到这样一个问题：如图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819522" y="3352309"/>
            <a:ext cx="2577339" cy="2417471"/>
            <a:chOff x="8819522" y="3763599"/>
            <a:chExt cx="2577339" cy="2417471"/>
          </a:xfrm>
        </p:grpSpPr>
        <p:pic>
          <p:nvPicPr>
            <p:cNvPr id="36868" name="Picture 4" descr="SZ24SXZS17-1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58"/>
            <a:stretch>
              <a:fillRect/>
            </a:stretch>
          </p:blipFill>
          <p:spPr bwMode="auto">
            <a:xfrm>
              <a:off x="8819522" y="3763599"/>
              <a:ext cx="2577339" cy="189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9745752" y="5657850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>
                  <a:solidFill>
                    <a:srgbClr val="000000"/>
                  </a:solidFill>
                </a:rPr>
                <a:t>5</a:t>
              </a:r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205447" y="3853286"/>
            <a:ext cx="845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SAS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42787" y="4505814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i="1">
                <a:solidFill>
                  <a:srgbClr val="FF0000"/>
                </a:solidFill>
              </a:rPr>
              <a:t>AD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>
                <a:solidFill>
                  <a:srgbClr val="FF0000"/>
                </a:solidFill>
              </a:rPr>
              <a:t>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Z24SXZS17-1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/>
          <a:stretch>
            <a:fillRect/>
          </a:stretch>
        </p:blipFill>
        <p:spPr bwMode="auto">
          <a:xfrm>
            <a:off x="9410700" y="2180788"/>
            <a:ext cx="2276475" cy="16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4000" y="573544"/>
            <a:ext cx="1114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【方法运用】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的中线，在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上取一点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并延长，交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，求证：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endParaRPr lang="zh-CN" altLang="zh-CN" kern="10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86498" y="3853033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</a:rPr>
              <a:t>6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466448" y="1932505"/>
            <a:ext cx="2307853" cy="2831676"/>
            <a:chOff x="9466448" y="1932505"/>
            <a:chExt cx="2307853" cy="28316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6448" y="1932505"/>
              <a:ext cx="2307853" cy="235355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257285" y="4240961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1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14000" y="1890971"/>
            <a:ext cx="989869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，延长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至点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，使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BH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的中线，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HDB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ADC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HDB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SAS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AFE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AFE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BFH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BH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4000" y="761195"/>
            <a:ext cx="5501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类型</a:t>
            </a:r>
            <a:r>
              <a:rPr lang="en-US" altLang="zh-CN">
                <a:solidFill>
                  <a:srgbClr val="000000"/>
                </a:solidFill>
                <a:cs typeface="Times New Roman" panose="02020603050405020304" pitchFamily="18" charset="0"/>
              </a:rPr>
              <a:t>       </a:t>
            </a:r>
            <a:r>
              <a:rPr lang="zh-CN" altLang="zh-CN"/>
              <a:t>遇角平分线常作的辅助线</a:t>
            </a:r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23" y="845870"/>
            <a:ext cx="543442" cy="35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14000" y="1284414"/>
            <a:ext cx="674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一、作垂线，构造全等、等腰三角形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14000" y="1918018"/>
          <a:ext cx="11216025" cy="4397619"/>
        </p:xfrm>
        <a:graphic>
          <a:graphicData uri="http://schemas.openxmlformats.org/drawingml/2006/table">
            <a:tbl>
              <a:tblPr/>
              <a:tblGrid>
                <a:gridCol w="3438429"/>
                <a:gridCol w="4883148"/>
                <a:gridCol w="2894448"/>
              </a:tblGrid>
              <a:tr h="330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MON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的平分线上一点，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PA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⊥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OM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PA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PB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OAP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≌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OBP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MON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的平分线上一点，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AP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⊥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OP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OAB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是等腰三角形，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PA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PB</a:t>
                      </a:r>
                      <a:r>
                        <a:rPr lang="zh-CN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OPA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≌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22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2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OPB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7" name="Picture 5" descr="E:\深圳数学做PPT\GD24SXZSZH2-9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37" y="2654976"/>
            <a:ext cx="4353666" cy="10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E:\深圳数学做PPT\GD24SXZSZH2-9-1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37" y="4718832"/>
            <a:ext cx="4273488" cy="10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4000" y="1615263"/>
            <a:ext cx="11280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对角线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平分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，则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的面积为（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7.5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15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．无法确定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221499"/>
            <a:ext cx="1698354" cy="3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01001" y="1028667"/>
            <a:ext cx="1094422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9938" name="Picture 2" descr="SZ24SXZS17-14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82" y="2496743"/>
            <a:ext cx="260184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04463" y="4196955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97858" y="1685513"/>
            <a:ext cx="1144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SZ24SXZS17-1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54" y="2616510"/>
            <a:ext cx="2406650" cy="201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4000" y="581164"/>
            <a:ext cx="11153775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平分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CE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交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的延长线于点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求证：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485866" y="989873"/>
          <a:ext cx="5260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Document" r:id="rId2" imgW="5271135" imgH="995045" progId="Word.Document.12">
                  <p:embed/>
                </p:oleObj>
              </mc:Choice>
              <mc:Fallback>
                <p:oleObj name="Document" r:id="rId2" imgW="5271135" imgH="995045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85866" y="989873"/>
                        <a:ext cx="5260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9970657" y="4974044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669337" y="2339796"/>
            <a:ext cx="3179279" cy="3157468"/>
            <a:chOff x="8669337" y="2264982"/>
            <a:chExt cx="3179279" cy="31574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9337" y="2264982"/>
              <a:ext cx="3179279" cy="254433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872701" y="4899230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2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14000" y="1733531"/>
            <a:ext cx="10334625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，延长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相交于点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CAF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48334" y="4002573"/>
            <a:ext cx="8805239" cy="1785937"/>
            <a:chOff x="361950" y="3131437"/>
            <a:chExt cx="8805239" cy="1785937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3906214" y="3131437"/>
            <a:ext cx="5260975" cy="178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Document" r:id="rId5" imgW="5271135" imgH="1790700" progId="Word.Document.12">
                    <p:embed/>
                  </p:oleObj>
                </mc:Choice>
                <mc:Fallback>
                  <p:oleObj name="Document" r:id="rId5" imgW="5271135" imgH="1790700" progId="Word.Document.12">
                    <p:embed/>
                    <p:pic>
                      <p:nvPicPr>
                        <p:cNvPr id="0" name="对象 1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06214" y="3131437"/>
                          <a:ext cx="5260975" cy="1785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361950" y="3719057"/>
              <a:ext cx="380264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在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ABD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和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ACF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中，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14000" y="5789578"/>
            <a:ext cx="807186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ASA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Z24SXZS17-1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54" y="2616510"/>
            <a:ext cx="2406650" cy="201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970657" y="4974044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4000" y="639017"/>
            <a:ext cx="10334625" cy="418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平分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CBE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FBE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ASA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669337" y="2269516"/>
            <a:ext cx="3179279" cy="3279205"/>
            <a:chOff x="8669337" y="2616510"/>
            <a:chExt cx="3179279" cy="327920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9337" y="2616510"/>
              <a:ext cx="3179279" cy="254433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9854946" y="5372495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2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43000" y="5235654"/>
            <a:ext cx="2420856" cy="977900"/>
            <a:chOff x="1285875" y="5235654"/>
            <a:chExt cx="2420856" cy="977900"/>
          </a:xfrm>
        </p:grpSpPr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2685063" y="5235654"/>
            <a:ext cx="979487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7" name="Document" r:id="rId3" imgW="1004570" imgH="1000125" progId="Word.Document.12">
                    <p:embed/>
                  </p:oleObj>
                </mc:Choice>
                <mc:Fallback>
                  <p:oleObj name="Document" r:id="rId3" imgW="1004570" imgH="1000125" progId="Word.Document.12">
                    <p:embed/>
                    <p:pic>
                      <p:nvPicPr>
                        <p:cNvPr id="0" name="对象 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85063" y="5235654"/>
                          <a:ext cx="979487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/>
            <p:cNvSpPr/>
            <p:nvPr/>
          </p:nvSpPr>
          <p:spPr>
            <a:xfrm>
              <a:off x="1285875" y="5355272"/>
              <a:ext cx="24208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CE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BD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33475" y="4572000"/>
            <a:ext cx="6092825" cy="1103165"/>
            <a:chOff x="1285875" y="4572000"/>
            <a:chExt cx="6092825" cy="1103165"/>
          </a:xfrm>
        </p:grpSpPr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4672013" y="4572000"/>
            <a:ext cx="979487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Document" r:id="rId5" imgW="1004570" imgH="1000125" progId="Word.Document.12">
                    <p:embed/>
                  </p:oleObj>
                </mc:Choice>
                <mc:Fallback>
                  <p:oleObj name="Document" r:id="rId5" imgW="1004570" imgH="1000125" progId="Word.Document.12">
                    <p:embed/>
                    <p:pic>
                      <p:nvPicPr>
                        <p:cNvPr id="0" name="对象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72013" y="4572000"/>
                          <a:ext cx="979487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1285875" y="4694127"/>
              <a:ext cx="6092825" cy="9810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CE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FE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，即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CE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CF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endParaRPr lang="en-US" altLang="zh-CN" kern="100">
                <a:solidFill>
                  <a:srgbClr val="FF0000"/>
                </a:solidFill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1050" kern="10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 sz="1050" kern="10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4355" y="1071890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二、作平行线，构造等腰三角形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14000" y="1844675"/>
          <a:ext cx="11259344" cy="3584576"/>
        </p:xfrm>
        <a:graphic>
          <a:graphicData uri="http://schemas.openxmlformats.org/drawingml/2006/table">
            <a:tbl>
              <a:tblPr/>
              <a:tblGrid>
                <a:gridCol w="2734469"/>
                <a:gridCol w="5514975"/>
                <a:gridCol w="3009900"/>
              </a:tblGrid>
              <a:tr h="71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MON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的平分线上一点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OPQ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是等腰三角形，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OQ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PQ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009" name="Picture 1" descr="E:\深圳数学做PPT\GD24SXZSZH2-11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42" y="3362324"/>
            <a:ext cx="5191658" cy="13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802399"/>
            <a:ext cx="1698354" cy="3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82811" y="612405"/>
            <a:ext cx="11182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上一点，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4034" name="Picture 2" descr="GD24SXZSZH2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2263083"/>
            <a:ext cx="1822450" cy="201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346836" y="4351966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4000" y="1781993"/>
            <a:ext cx="118395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，过点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作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交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zh-CN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平分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同理可得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，即点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的中点．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的中点．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701057" y="2043603"/>
            <a:ext cx="2016434" cy="2834472"/>
            <a:chOff x="9701057" y="2306118"/>
            <a:chExt cx="2016434" cy="283447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1057" y="2306118"/>
              <a:ext cx="2016434" cy="223973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166497" y="4617370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3</a:t>
              </a:r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14000" y="1304939"/>
            <a:ext cx="10279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且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平分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BAD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平分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求证：点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的中点．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82368" y="2710339"/>
            <a:ext cx="9526546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282368" y="4149884"/>
            <a:ext cx="9526546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1282368" y="3036730"/>
            <a:ext cx="9526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微专题</a:t>
            </a:r>
            <a:r>
              <a:rPr lang="en-US" altLang="zh-CN" sz="44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三角形中常见辅助线的作法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000" y="757565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三、截长补短，构造全等三角形</a:t>
            </a:r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14000" y="1409700"/>
          <a:ext cx="11276876" cy="4848224"/>
        </p:xfrm>
        <a:graphic>
          <a:graphicData uri="http://schemas.openxmlformats.org/drawingml/2006/table">
            <a:tbl>
              <a:tblPr/>
              <a:tblGrid>
                <a:gridCol w="2561500"/>
                <a:gridCol w="1447800"/>
                <a:gridCol w="2468000"/>
                <a:gridCol w="2256400"/>
                <a:gridCol w="2543176"/>
              </a:tblGrid>
              <a:tr h="685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53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213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中，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平分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BAC</a:t>
                      </a:r>
                      <a:endParaRPr lang="en-US" sz="2600" b="1" i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b="1" i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600" b="1" i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截长法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上截取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AE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6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连接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DE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ABD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≌△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AED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ED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21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补短法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延长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至点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，使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AF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，连接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DF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AFD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≌△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ACD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CD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059" name="Picture 3" descr="E:\深圳数学做PPT\GD24SXZSZH2-13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" y="3997652"/>
            <a:ext cx="2183347" cy="15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E:\深圳数学做PPT\GD24SXZSZH2-13-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88" y="2338714"/>
            <a:ext cx="2057037" cy="14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7" name="Picture 1" descr="E:\深圳数学做PPT\GD24SXZSZH2-13-2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88" y="4386390"/>
            <a:ext cx="2107848" cy="15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840499"/>
            <a:ext cx="1698354" cy="3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17500" y="685800"/>
            <a:ext cx="12430125" cy="2497971"/>
            <a:chOff x="317500" y="685800"/>
            <a:chExt cx="12430125" cy="2497971"/>
          </a:xfrm>
        </p:grpSpPr>
        <p:sp>
          <p:nvSpPr>
            <p:cNvPr id="4" name="矩形 3"/>
            <p:cNvSpPr/>
            <p:nvPr/>
          </p:nvSpPr>
          <p:spPr>
            <a:xfrm>
              <a:off x="1465262" y="685800"/>
              <a:ext cx="11282363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720090"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9.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在等边三角形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ABC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中，点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E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是边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AC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上一定点，点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D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是直线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17500" y="1234263"/>
              <a:ext cx="11366500" cy="19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BC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上一动点，以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DE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为边在其右侧作等边三角形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DEF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，连接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CF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.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  <a:p>
              <a:pPr indent="720090"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（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1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）如图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10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，若点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D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在边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BC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上，试说明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CD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CE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＋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CF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；</a:t>
              </a:r>
              <a:r>
                <a:rPr lang="zh-CN" altLang="zh-CN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（提示：在线段</a:t>
              </a:r>
              <a:r>
                <a:rPr lang="en-US" altLang="zh-CN" i="1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CD</a:t>
              </a:r>
              <a:r>
                <a:rPr lang="zh-CN" altLang="zh-CN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上截取</a:t>
              </a:r>
              <a:r>
                <a:rPr lang="en-US" altLang="zh-CN" i="1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CG</a:t>
              </a:r>
              <a:r>
                <a:rPr lang="zh-CN" altLang="zh-CN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CE</a:t>
              </a:r>
              <a:r>
                <a:rPr lang="zh-CN" altLang="zh-CN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，连接</a:t>
              </a:r>
              <a:r>
                <a:rPr lang="en-US" altLang="zh-CN" i="1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EG</a:t>
              </a:r>
              <a:r>
                <a:rPr lang="zh-CN" altLang="zh-CN" kern="100">
                  <a:solidFill>
                    <a:srgbClr val="000000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  <a:endParaRPr lang="zh-CN" altLang="zh-CN" sz="1050" kern="100"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690100" y="2621281"/>
            <a:ext cx="1993900" cy="2599362"/>
            <a:chOff x="9690100" y="2621281"/>
            <a:chExt cx="1993900" cy="2599362"/>
          </a:xfrm>
        </p:grpSpPr>
        <p:pic>
          <p:nvPicPr>
            <p:cNvPr id="46084" name="Picture 4" descr="SZ24SXZS17-1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62"/>
            <a:stretch>
              <a:fillRect/>
            </a:stretch>
          </p:blipFill>
          <p:spPr bwMode="auto">
            <a:xfrm>
              <a:off x="9690100" y="2621281"/>
              <a:ext cx="1993900" cy="207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0234842" y="469742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>
                  <a:solidFill>
                    <a:srgbClr val="000000"/>
                  </a:solidFill>
                </a:rPr>
                <a:t>10</a:t>
              </a:r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1134000" y="3179863"/>
            <a:ext cx="8578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上截取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EG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都是等边三角形，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ECG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是等边三角形．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58823" y="2461505"/>
            <a:ext cx="2329480" cy="3070712"/>
            <a:chOff x="9354520" y="2542142"/>
            <a:chExt cx="2329480" cy="307071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4520" y="2542142"/>
              <a:ext cx="2329480" cy="25647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9976483" y="5089634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>
                  <a:solidFill>
                    <a:srgbClr val="FF0000"/>
                  </a:solidFill>
                </a:rPr>
                <a:t>4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690100" y="2060564"/>
            <a:ext cx="1993900" cy="2599362"/>
            <a:chOff x="9690100" y="2621281"/>
            <a:chExt cx="1993900" cy="2599362"/>
          </a:xfrm>
        </p:grpSpPr>
        <p:pic>
          <p:nvPicPr>
            <p:cNvPr id="16" name="Picture 4" descr="SZ24SXZS17-15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62"/>
            <a:stretch>
              <a:fillRect/>
            </a:stretch>
          </p:blipFill>
          <p:spPr bwMode="auto">
            <a:xfrm>
              <a:off x="9690100" y="2621281"/>
              <a:ext cx="1993900" cy="207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10234842" y="469742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>
                  <a:solidFill>
                    <a:srgbClr val="000000"/>
                  </a:solidFill>
                </a:rPr>
                <a:t>10</a:t>
              </a:r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1134000" y="733425"/>
            <a:ext cx="8578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CEG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即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FEC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14800" y="2465388"/>
          <a:ext cx="10734840" cy="158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Document" r:id="rId2" imgW="10620375" imgH="1600200" progId="Word.Document.12">
                  <p:embed/>
                </p:oleObj>
              </mc:Choice>
              <mc:Fallback>
                <p:oleObj name="Document" r:id="rId2" imgW="10620375" imgH="1600200" progId="Word.Document.12">
                  <p:embed/>
                  <p:pic>
                    <p:nvPicPr>
                      <p:cNvPr id="0" name="图片 3696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800" y="2465388"/>
                        <a:ext cx="10734840" cy="1589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9573224" y="1864615"/>
            <a:ext cx="2329480" cy="3070712"/>
            <a:chOff x="9842675" y="-591416"/>
            <a:chExt cx="2329480" cy="307071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2675" y="-591416"/>
              <a:ext cx="2329480" cy="256478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464638" y="1956076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>
                  <a:solidFill>
                    <a:srgbClr val="FF0000"/>
                  </a:solidFill>
                </a:rPr>
                <a:t>4</a:t>
              </a:r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134000" y="4033480"/>
            <a:ext cx="7396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DEG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FEC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SAS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4000" y="596088"/>
            <a:ext cx="113665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，若点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的延长线上，请探究线段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之间的数量关系，并说明理由．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4000" y="1813540"/>
            <a:ext cx="9420225" cy="453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 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理由如下：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，过点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作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DG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，交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的延长线于点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是等边三角形，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DG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是等边三角形．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CG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>
              <a:solidFill>
                <a:srgbClr val="FF0000"/>
              </a:solidFill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31325" y="1260645"/>
            <a:ext cx="2505075" cy="2968427"/>
            <a:chOff x="9331325" y="1085751"/>
            <a:chExt cx="2505075" cy="2968427"/>
          </a:xfrm>
        </p:grpSpPr>
        <p:pic>
          <p:nvPicPr>
            <p:cNvPr id="47109" name="Picture 5" descr="SZ24SXZS17-15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7"/>
            <a:stretch>
              <a:fillRect/>
            </a:stretch>
          </p:blipFill>
          <p:spPr bwMode="auto">
            <a:xfrm>
              <a:off x="9331325" y="1085751"/>
              <a:ext cx="2505075" cy="232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0326687" y="3530958"/>
              <a:ext cx="884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11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69263" y="1615204"/>
            <a:ext cx="2629198" cy="2701628"/>
            <a:chOff x="9267288" y="1352550"/>
            <a:chExt cx="2629198" cy="270162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67288" y="1352550"/>
              <a:ext cx="2629198" cy="211796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226210" y="3530958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5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923965" y="1979711"/>
            <a:ext cx="2505075" cy="2968427"/>
            <a:chOff x="9331325" y="1085751"/>
            <a:chExt cx="2505075" cy="2968427"/>
          </a:xfrm>
        </p:grpSpPr>
        <p:pic>
          <p:nvPicPr>
            <p:cNvPr id="14" name="Picture 5" descr="SZ24SXZS17-15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7"/>
            <a:stretch>
              <a:fillRect/>
            </a:stretch>
          </p:blipFill>
          <p:spPr bwMode="auto">
            <a:xfrm>
              <a:off x="9331325" y="1085751"/>
              <a:ext cx="2505075" cy="232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10326687" y="3530958"/>
              <a:ext cx="884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11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89953" y="2489138"/>
            <a:ext cx="8829374" cy="1587500"/>
            <a:chOff x="779613" y="1381125"/>
            <a:chExt cx="8829374" cy="1587500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4348012" y="1381125"/>
            <a:ext cx="5260975" cy="158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7" name="Document" r:id="rId2" imgW="5271135" imgH="1591945" progId="Word.Document.12">
                    <p:embed/>
                  </p:oleObj>
                </mc:Choice>
                <mc:Fallback>
                  <p:oleObj name="Document" r:id="rId2" imgW="5271135" imgH="1591945" progId="Word.Document.12">
                    <p:embed/>
                    <p:pic>
                      <p:nvPicPr>
                        <p:cNvPr id="0" name="图片 3696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348012" y="1381125"/>
                          <a:ext cx="5260975" cy="158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779613" y="1710293"/>
              <a:ext cx="384432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在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EGD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和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FCD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中，</a:t>
              </a:r>
              <a:endParaRPr lang="zh-CN" altLang="zh-CN" sz="1050" kern="10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89953" y="1029858"/>
            <a:ext cx="1030482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是等边三角形，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EDF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EDF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，即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EDG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FDC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23965" y="2384383"/>
            <a:ext cx="2629198" cy="2629937"/>
            <a:chOff x="8923965" y="1889083"/>
            <a:chExt cx="2629198" cy="262993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3965" y="1889083"/>
              <a:ext cx="2629198" cy="211796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9718374" y="3995800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5</a:t>
              </a:r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089953" y="4159375"/>
            <a:ext cx="783401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EGD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SAS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4000" y="1019019"/>
            <a:ext cx="4780476" cy="523220"/>
            <a:chOff x="525940" y="855511"/>
            <a:chExt cx="4780476" cy="523220"/>
          </a:xfrm>
        </p:grpSpPr>
        <p:sp>
          <p:nvSpPr>
            <p:cNvPr id="9" name="矩形 8"/>
            <p:cNvSpPr/>
            <p:nvPr/>
          </p:nvSpPr>
          <p:spPr>
            <a:xfrm>
              <a:off x="525940" y="855511"/>
              <a:ext cx="47804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000000"/>
                  </a:solidFill>
                  <a:cs typeface="Times New Roman" panose="02020603050405020304" pitchFamily="18" charset="0"/>
                </a:rPr>
                <a:t>类型</a:t>
              </a:r>
              <a:r>
                <a:rPr lang="en-US" altLang="zh-CN">
                  <a:solidFill>
                    <a:srgbClr val="000000"/>
                  </a:solidFill>
                  <a:cs typeface="Times New Roman" panose="02020603050405020304" pitchFamily="18" charset="0"/>
                </a:rPr>
                <a:t>       </a:t>
              </a:r>
              <a:r>
                <a:rPr lang="zh-CN" altLang="zh-CN"/>
                <a:t>遇中点常作的辅助线</a:t>
              </a:r>
              <a:endParaRPr lang="zh-CN" altLang="zh-CN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299" y="940186"/>
              <a:ext cx="543441" cy="35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414000" y="1712622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一、已知中点，构造中位线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18775" y="2457224"/>
          <a:ext cx="11121245" cy="2986596"/>
        </p:xfrm>
        <a:graphic>
          <a:graphicData uri="http://schemas.openxmlformats.org/drawingml/2006/table">
            <a:tbl>
              <a:tblPr/>
              <a:tblGrid>
                <a:gridCol w="3386227"/>
                <a:gridCol w="4896928"/>
                <a:gridCol w="2838090"/>
              </a:tblGrid>
              <a:tr h="431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4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中，点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分别是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的中点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（多个中点）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DE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∥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6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ADE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∽△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endParaRPr lang="en-US" altLang="zh-CN" sz="2600" b="0" i="0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3" name="Picture 5" descr="E:\深圳数学做PPT\SZ24SXZS17-8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56" y="3374883"/>
            <a:ext cx="4382974" cy="15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8820077" y="3671761"/>
            <a:ext cx="6383457" cy="992187"/>
            <a:chOff x="8878134" y="2806558"/>
            <a:chExt cx="6383457" cy="992187"/>
          </a:xfrm>
        </p:grpSpPr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10000616" y="2806558"/>
            <a:ext cx="526097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7" name="Document" r:id="rId4" imgW="5271135" imgH="995045" progId="Word.Document.12">
                    <p:embed/>
                  </p:oleObj>
                </mc:Choice>
                <mc:Fallback>
                  <p:oleObj name="Document" r:id="rId4" imgW="5271135" imgH="995045" progId="Word.Document.12">
                    <p:embed/>
                    <p:pic>
                      <p:nvPicPr>
                        <p:cNvPr id="0" name="图片 3696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000616" y="2806558"/>
                          <a:ext cx="5260975" cy="992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8878134" y="3085492"/>
              <a:ext cx="2420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531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DE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BC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，</a:t>
              </a:r>
              <a:endParaRPr lang="en-US" altLang="zh-CN" kern="1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18400" y="1403124"/>
          <a:ext cx="11121245" cy="4157600"/>
        </p:xfrm>
        <a:graphic>
          <a:graphicData uri="http://schemas.openxmlformats.org/drawingml/2006/table">
            <a:tbl>
              <a:tblPr/>
              <a:tblGrid>
                <a:gridCol w="3068179"/>
                <a:gridCol w="5214976"/>
                <a:gridCol w="2838090"/>
              </a:tblGrid>
              <a:tr h="431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中，点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的中点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（存在中点）</a:t>
                      </a:r>
                      <a:endParaRPr lang="zh-CN" sz="26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1" kern="10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1" kern="10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ADE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∽△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endParaRPr lang="en-US" sz="2600" b="1" i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1" i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5313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BDC</a:t>
                      </a:r>
                      <a:r>
                        <a:rPr lang="en-US" altLang="zh-CN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∽△</a:t>
                      </a:r>
                      <a:r>
                        <a:rPr lang="en-US" altLang="zh-CN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BAF</a:t>
                      </a:r>
                      <a:endParaRPr lang="zh-CN" alt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2" name="Picture 4" descr="E:\深圳数学做PPT\SZ24SXZS17-9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2" y="2212624"/>
            <a:ext cx="5011818" cy="25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9883494" y="2417700"/>
          <a:ext cx="5260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Document" r:id="rId3" imgW="5271135" imgH="995045" progId="Word.Document.12">
                  <p:embed/>
                </p:oleObj>
              </mc:Choice>
              <mc:Fallback>
                <p:oleObj name="Document" r:id="rId3" imgW="5271135" imgH="995045" progId="Word.Document.12">
                  <p:embed/>
                  <p:pic>
                    <p:nvPicPr>
                      <p:cNvPr id="0" name="对象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83494" y="2417700"/>
                        <a:ext cx="5260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8840034" y="2679092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3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845614" y="3617463"/>
            <a:ext cx="6651558" cy="992187"/>
            <a:chOff x="7449451" y="988544"/>
            <a:chExt cx="6651558" cy="992187"/>
          </a:xfrm>
        </p:grpSpPr>
        <p:sp>
          <p:nvSpPr>
            <p:cNvPr id="18" name="矩形 17"/>
            <p:cNvSpPr/>
            <p:nvPr/>
          </p:nvSpPr>
          <p:spPr>
            <a:xfrm>
              <a:off x="7449451" y="1303193"/>
              <a:ext cx="26019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531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或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DC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    </a:t>
              </a:r>
              <a:r>
                <a:rPr lang="en-US" altLang="zh-CN" i="1" kern="100">
                  <a:solidFill>
                    <a:srgbClr val="000000"/>
                  </a:solidFill>
                  <a:cs typeface="Courier New" panose="02070309020205020404" pitchFamily="49" charset="0"/>
                </a:rPr>
                <a:t>AF</a:t>
              </a: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，</a:t>
              </a:r>
              <a:endParaRPr lang="en-US" altLang="zh-CN" kern="1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对象 22"/>
            <p:cNvGraphicFramePr>
              <a:graphicFrameLocks noChangeAspect="1"/>
            </p:cNvGraphicFramePr>
            <p:nvPr/>
          </p:nvGraphicFramePr>
          <p:xfrm>
            <a:off x="8840034" y="988544"/>
            <a:ext cx="5260975" cy="9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Document" r:id="rId5" imgW="5271135" imgH="995045" progId="Word.Document.12">
                    <p:embed/>
                  </p:oleObj>
                </mc:Choice>
                <mc:Fallback>
                  <p:oleObj name="Document" r:id="rId5" imgW="5271135" imgH="995045" progId="Word.Document.12">
                    <p:embed/>
                    <p:pic>
                      <p:nvPicPr>
                        <p:cNvPr id="0" name="对象 2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840034" y="988544"/>
                          <a:ext cx="5260975" cy="992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4000" y="1472388"/>
            <a:ext cx="11416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是边</a:t>
            </a:r>
            <a:r>
              <a:rPr lang="en-US" altLang="zh-CN" i="1">
                <a:solidFill>
                  <a:srgbClr val="000000"/>
                </a:solidFill>
              </a:rPr>
              <a:t>BC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上一点，</a:t>
            </a:r>
            <a:r>
              <a:rPr lang="en-US" altLang="zh-CN" i="1">
                <a:solidFill>
                  <a:srgbClr val="000000"/>
                </a:solidFill>
              </a:rPr>
              <a:t>M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i="1">
                <a:solidFill>
                  <a:srgbClr val="000000"/>
                </a:solidFill>
              </a:rPr>
              <a:t>AB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边的中点，点</a:t>
            </a:r>
            <a:r>
              <a:rPr lang="en-US" altLang="zh-CN" i="1">
                <a:solidFill>
                  <a:srgbClr val="000000"/>
                </a:solidFill>
              </a:rPr>
              <a:t>D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>
                <a:solidFill>
                  <a:srgbClr val="000000"/>
                </a:solidFill>
              </a:rPr>
              <a:t>E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分别为</a:t>
            </a:r>
            <a:r>
              <a:rPr lang="en-US" altLang="zh-CN" i="1">
                <a:solidFill>
                  <a:srgbClr val="000000"/>
                </a:solidFill>
              </a:rPr>
              <a:t>CN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>
                <a:solidFill>
                  <a:srgbClr val="000000"/>
                </a:solidFill>
              </a:rPr>
              <a:t>MN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的中点，</a:t>
            </a:r>
            <a:r>
              <a:rPr lang="en-US" altLang="zh-CN" i="1">
                <a:solidFill>
                  <a:srgbClr val="000000"/>
                </a:solidFill>
              </a:rPr>
              <a:t>DE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的长为</a:t>
            </a:r>
            <a:r>
              <a:rPr lang="en-US" altLang="zh-CN">
                <a:solidFill>
                  <a:srgbClr val="000000"/>
                </a:solidFill>
              </a:rPr>
              <a:t>__________.</a:t>
            </a:r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078624"/>
            <a:ext cx="1698354" cy="3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67882" y="881838"/>
            <a:ext cx="11090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</a:rPr>
              <a:t>1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>
                <a:solidFill>
                  <a:srgbClr val="000000"/>
                </a:solidFill>
              </a:rPr>
              <a:t>Rt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>
                <a:solidFill>
                  <a:srgbClr val="000000"/>
                </a:solidFill>
              </a:rPr>
              <a:t>ABC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>
                <a:solidFill>
                  <a:srgbClr val="000000"/>
                </a:solidFill>
              </a:rPr>
              <a:t>C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0000"/>
                </a:solidFill>
              </a:rPr>
              <a:t>90°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>
                <a:solidFill>
                  <a:srgbClr val="000000"/>
                </a:solidFill>
              </a:rPr>
              <a:t>AC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0000"/>
                </a:solidFill>
              </a:rPr>
              <a:t>3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>
                <a:solidFill>
                  <a:srgbClr val="000000"/>
                </a:solidFill>
              </a:rPr>
              <a:t>BC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0000"/>
                </a:solidFill>
              </a:rPr>
              <a:t>4</a:t>
            </a: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>
                <a:solidFill>
                  <a:srgbClr val="000000"/>
                </a:solidFill>
              </a:rPr>
              <a:t> N</a:t>
            </a:r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349683" y="2014266"/>
          <a:ext cx="5260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Document" r:id="rId2" imgW="5271135" imgH="995045" progId="Word.Document.12">
                  <p:embed/>
                </p:oleObj>
              </mc:Choice>
              <mc:Fallback>
                <p:oleObj name="Document" r:id="rId2" imgW="5271135" imgH="995045" progId="Word.Document.12">
                  <p:embed/>
                  <p:pic>
                    <p:nvPicPr>
                      <p:cNvPr id="0" name="图片 3696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9683" y="2014266"/>
                        <a:ext cx="5260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4162414" y="3366783"/>
            <a:ext cx="3749153" cy="2524102"/>
            <a:chOff x="4162414" y="3366783"/>
            <a:chExt cx="3749153" cy="2524102"/>
          </a:xfrm>
        </p:grpSpPr>
        <p:sp>
          <p:nvSpPr>
            <p:cNvPr id="6" name="矩形 5"/>
            <p:cNvSpPr/>
            <p:nvPr/>
          </p:nvSpPr>
          <p:spPr>
            <a:xfrm>
              <a:off x="5674551" y="5367665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>
                  <a:solidFill>
                    <a:srgbClr val="000000"/>
                  </a:solidFill>
                </a:rPr>
                <a:t>1</a:t>
              </a:r>
              <a:endParaRPr lang="zh-CN" altLang="en-US"/>
            </a:p>
          </p:txBody>
        </p:sp>
        <p:pic>
          <p:nvPicPr>
            <p:cNvPr id="30722" name="Picture 2" descr="SZ24SXZS17-10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90"/>
            <a:stretch>
              <a:fillRect/>
            </a:stretch>
          </p:blipFill>
          <p:spPr bwMode="auto">
            <a:xfrm>
              <a:off x="4162414" y="3366783"/>
              <a:ext cx="3749153" cy="1858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000" y="772091"/>
            <a:ext cx="11111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为钝角三角形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边的中点，经过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的直线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MN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将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分成了周长相等的两部分，已知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120°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MN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74735" y="2974866"/>
            <a:ext cx="4007265" cy="2664886"/>
            <a:chOff x="4374735" y="2803416"/>
            <a:chExt cx="4007265" cy="2664886"/>
          </a:xfrm>
        </p:grpSpPr>
        <p:sp>
          <p:nvSpPr>
            <p:cNvPr id="5" name="矩形 4"/>
            <p:cNvSpPr/>
            <p:nvPr/>
          </p:nvSpPr>
          <p:spPr>
            <a:xfrm>
              <a:off x="6009785" y="4945082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>
                  <a:solidFill>
                    <a:srgbClr val="000000"/>
                  </a:solidFill>
                </a:rPr>
                <a:t>2</a:t>
              </a:r>
              <a:endParaRPr lang="zh-CN" altLang="en-US"/>
            </a:p>
          </p:txBody>
        </p:sp>
        <p:pic>
          <p:nvPicPr>
            <p:cNvPr id="29698" name="Picture 2" descr="SZ24SXZS17-10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2"/>
            <a:stretch>
              <a:fillRect/>
            </a:stretch>
          </p:blipFill>
          <p:spPr bwMode="auto">
            <a:xfrm>
              <a:off x="4374735" y="2803416"/>
              <a:ext cx="4007265" cy="202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2207086" y="210431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000" y="771628"/>
            <a:ext cx="855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二、已知直角三角形斜边中点，构造斜边中线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13999" y="1459147"/>
          <a:ext cx="11311275" cy="4640936"/>
        </p:xfrm>
        <a:graphic>
          <a:graphicData uri="http://schemas.openxmlformats.org/drawingml/2006/table">
            <a:tbl>
              <a:tblPr/>
              <a:tblGrid>
                <a:gridCol w="2626863"/>
                <a:gridCol w="4913484"/>
                <a:gridCol w="3770928"/>
              </a:tblGrid>
              <a:tr h="580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中，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90°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8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是斜边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的中点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sz="2800" b="1" i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E:\深圳数学做PPT\SZ24SXZSGT1-9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240595"/>
            <a:ext cx="4505326" cy="1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683875" y="3937142"/>
          <a:ext cx="5260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Document" r:id="rId3" imgW="5271135" imgH="995045" progId="Word.Document.12">
                  <p:embed/>
                </p:oleObj>
              </mc:Choice>
              <mc:Fallback>
                <p:oleObj name="Document" r:id="rId3" imgW="5271135" imgH="995045" progId="Word.Document.12">
                  <p:embed/>
                  <p:pic>
                    <p:nvPicPr>
                      <p:cNvPr id="0" name="图片 369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3875" y="3937142"/>
                        <a:ext cx="5260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14000" y="1579504"/>
            <a:ext cx="117443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点，在梯子滑动到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位置的过程中，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OM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的长度变化规律是（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．变小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．不变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．变大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    </a:t>
            </a:r>
            <a:endParaRPr lang="en-US" altLang="zh-CN" kern="10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．先变小再变大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193830"/>
            <a:ext cx="1698354" cy="3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69812" y="1012370"/>
            <a:ext cx="1132522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，一架梯子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斜靠在竖直墙上，点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为梯子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94525" y="2387878"/>
            <a:ext cx="2195512" cy="2901287"/>
            <a:chOff x="8843963" y="2939473"/>
            <a:chExt cx="2195512" cy="2901287"/>
          </a:xfrm>
        </p:grpSpPr>
        <p:pic>
          <p:nvPicPr>
            <p:cNvPr id="32770" name="Picture 2" descr="GD24SXZSZH2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963" y="2939473"/>
              <a:ext cx="2195512" cy="229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9579280" y="5317540"/>
              <a:ext cx="7248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3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328712" y="170206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000" y="837397"/>
            <a:ext cx="9020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三、已知等腰三角形底边中点，构造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三线合一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13999" y="1607463"/>
          <a:ext cx="11196975" cy="4212311"/>
        </p:xfrm>
        <a:graphic>
          <a:graphicData uri="http://schemas.openxmlformats.org/drawingml/2006/table">
            <a:tbl>
              <a:tblPr/>
              <a:tblGrid>
                <a:gridCol w="3731330"/>
                <a:gridCol w="4380347"/>
                <a:gridCol w="3085298"/>
              </a:tblGrid>
              <a:tr h="526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7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在等腰三角形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中，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AC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，点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是边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BC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的中点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BAD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∠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CAD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AD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⊥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BC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CN" sz="28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CD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BC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4" name="Picture 2" descr="E:\深圳数学做PPT\GD24SXZSZH2-5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017837"/>
            <a:ext cx="3880258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417175" y="4104480"/>
          <a:ext cx="5260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Document" r:id="rId3" imgW="5271135" imgH="995045" progId="Word.Document.12">
                  <p:embed/>
                </p:oleObj>
              </mc:Choice>
              <mc:Fallback>
                <p:oleObj name="Document" r:id="rId3" imgW="5271135" imgH="995045" progId="Word.Document.12">
                  <p:embed/>
                  <p:pic>
                    <p:nvPicPr>
                      <p:cNvPr id="0" name="图片 369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17175" y="4104480"/>
                        <a:ext cx="5260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2723</Words>
  <Application>WPS 演示</Application>
  <PresentationFormat>自定义</PresentationFormat>
  <Paragraphs>337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24</vt:i4>
      </vt:variant>
    </vt:vector>
  </HeadingPairs>
  <TitlesOfParts>
    <vt:vector size="52" baseType="lpstr">
      <vt:lpstr>Arial</vt:lpstr>
      <vt:lpstr>宋体</vt:lpstr>
      <vt:lpstr>Wingdings</vt:lpstr>
      <vt:lpstr>Times New Roman</vt:lpstr>
      <vt:lpstr>微软雅黑</vt:lpstr>
      <vt:lpstr>黑体</vt:lpstr>
      <vt:lpstr>Arial</vt:lpstr>
      <vt:lpstr>Times New Roman</vt:lpstr>
      <vt:lpstr>Courier New</vt:lpstr>
      <vt:lpstr>楷体</vt:lpstr>
      <vt:lpstr>Calibri</vt:lpstr>
      <vt:lpstr>Arial Unicode MS</vt:lpstr>
      <vt:lpstr>Calibri Light</vt:lpstr>
      <vt:lpstr>等线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615</cp:revision>
  <dcterms:created xsi:type="dcterms:W3CDTF">2019-06-19T02:08:00Z</dcterms:created>
  <dcterms:modified xsi:type="dcterms:W3CDTF">2024-03-28T10:22:14Z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