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4"/>
  </p:notesMasterIdLst>
  <p:sldIdLst>
    <p:sldId id="461" r:id="rId4"/>
    <p:sldId id="462" r:id="rId5"/>
    <p:sldId id="491" r:id="rId6"/>
    <p:sldId id="492" r:id="rId7"/>
    <p:sldId id="493" r:id="rId8"/>
    <p:sldId id="500" r:id="rId9"/>
    <p:sldId id="499" r:id="rId10"/>
    <p:sldId id="498" r:id="rId11"/>
    <p:sldId id="495" r:id="rId12"/>
    <p:sldId id="501" r:id="rId13"/>
    <p:sldId id="502" r:id="rId15"/>
    <p:sldId id="496" r:id="rId16"/>
    <p:sldId id="505" r:id="rId17"/>
    <p:sldId id="506" r:id="rId18"/>
    <p:sldId id="504" r:id="rId19"/>
    <p:sldId id="497" r:id="rId20"/>
    <p:sldId id="509" r:id="rId21"/>
    <p:sldId id="508" r:id="rId22"/>
  </p:sldIdLst>
  <p:sldSz cx="12190095" cy="6859270"/>
  <p:notesSz cx="6858000" cy="9144000"/>
  <p:custDataLst>
    <p:tags r:id="rId26"/>
  </p:custDataLst>
  <p:defaultTextStyle>
    <a:defPPr>
      <a:defRPr lang="zh-CN"/>
    </a:defPPr>
    <a:lvl1pPr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605155" indent="-14795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1209675" indent="-295275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814830" indent="-44323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2419350" indent="-590550" algn="l" defTabSz="1209675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96"/>
    <a:srgbClr val="A2D6D3"/>
    <a:srgbClr val="00A49F"/>
    <a:srgbClr val="33AF80"/>
    <a:srgbClr val="7ECCB0"/>
    <a:srgbClr val="009B62"/>
    <a:srgbClr val="C5E5B2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6387" autoAdjust="0"/>
  </p:normalViewPr>
  <p:slideViewPr>
    <p:cSldViewPr snapToGrid="0" showGuides="1">
      <p:cViewPr varScale="1">
        <p:scale>
          <a:sx n="110" d="100"/>
          <a:sy n="110" d="100"/>
        </p:scale>
        <p:origin x="570" y="102"/>
      </p:cViewPr>
      <p:guideLst>
        <p:guide orient="horz" pos="223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48FE-70FF-4012-95EA-8353457EE2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40A7-8863-4CE5-A85B-4B4D87E4DB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slide" Target="../slides/slide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0"/>
          </p:nvPr>
        </p:nvSpPr>
        <p:spPr>
          <a:xfrm>
            <a:off x="412039" y="634035"/>
            <a:ext cx="11337155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720090" algn="just" defTabSz="2955925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kern="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部分标题">
    <p:bg>
      <p:bgPr>
        <a:solidFill>
          <a:srgbClr val="009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67753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5164366" y="113056"/>
            <a:ext cx="1868805" cy="795204"/>
          </a:xfrm>
          <a:prstGeom prst="triangle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栏目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Administrator\Desktop\全效ppt\300ppi\资源 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" y="0"/>
            <a:ext cx="12192000" cy="6859588"/>
          </a:xfrm>
          <a:prstGeom prst="rect">
            <a:avLst/>
          </a:prstGeom>
          <a:noFill/>
        </p:spPr>
      </p:pic>
      <p:sp>
        <p:nvSpPr>
          <p:cNvPr id="17" name="矩形 16"/>
          <p:cNvSpPr/>
          <p:nvPr userDrawn="1"/>
        </p:nvSpPr>
        <p:spPr>
          <a:xfrm>
            <a:off x="-48664" y="-1905"/>
            <a:ext cx="12238990" cy="6862764"/>
          </a:xfrm>
          <a:prstGeom prst="rect">
            <a:avLst/>
          </a:prstGeom>
          <a:solidFill>
            <a:srgbClr val="009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8" name="矩形 17"/>
          <p:cNvSpPr/>
          <p:nvPr userDrawn="1"/>
        </p:nvSpPr>
        <p:spPr>
          <a:xfrm>
            <a:off x="190069" y="179112"/>
            <a:ext cx="11844655" cy="649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3" name="TextBox 22">
            <a:hlinkClick r:id="rId3" action="ppaction://hlinksldjump"/>
          </p:cNvPr>
          <p:cNvSpPr txBox="1"/>
          <p:nvPr userDrawn="1"/>
        </p:nvSpPr>
        <p:spPr>
          <a:xfrm>
            <a:off x="10198100" y="791372"/>
            <a:ext cx="15128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300" dirty="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2200" b="1" spc="3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E:\收集素材\！！制作样品\典学文化\！2021中考\F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14" y="834825"/>
            <a:ext cx="407386" cy="3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90567"/>
            <a:ext cx="1626314" cy="5064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47625" y="-1588"/>
            <a:ext cx="12238038" cy="6861176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4" name="矩形 13"/>
          <p:cNvSpPr/>
          <p:nvPr userDrawn="1"/>
        </p:nvSpPr>
        <p:spPr>
          <a:xfrm>
            <a:off x="150813" y="180975"/>
            <a:ext cx="11844337" cy="649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23" name="TextBox 22">
            <a:hlinkClick r:id="rId2" action="ppaction://hlinksldjump"/>
          </p:cNvPr>
          <p:cNvSpPr txBox="1"/>
          <p:nvPr userDrawn="1"/>
        </p:nvSpPr>
        <p:spPr>
          <a:xfrm>
            <a:off x="10313988" y="258763"/>
            <a:ext cx="151288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spc="300" dirty="0">
                <a:solidFill>
                  <a:srgbClr val="009D96"/>
                </a:solidFill>
                <a:latin typeface="+mn-lt"/>
                <a:ea typeface="+mn-ea"/>
              </a:rPr>
              <a:t>返回目录</a:t>
            </a:r>
            <a:endParaRPr lang="zh-CN" altLang="en-US" sz="2200" spc="300" dirty="0">
              <a:solidFill>
                <a:srgbClr val="009D96"/>
              </a:solidFill>
              <a:latin typeface="+mn-lt"/>
              <a:ea typeface="+mn-ea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1981200" y="323850"/>
            <a:ext cx="76200" cy="363538"/>
          </a:xfrm>
          <a:prstGeom prst="rect">
            <a:avLst/>
          </a:prstGeom>
          <a:solidFill>
            <a:srgbClr val="009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03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0"/>
          </a:p>
        </p:txBody>
      </p:sp>
      <p:sp>
        <p:nvSpPr>
          <p:cNvPr id="1033" name="文本框 34"/>
          <p:cNvSpPr txBox="1">
            <a:spLocks noChangeArrowheads="1"/>
          </p:cNvSpPr>
          <p:nvPr userDrawn="1"/>
        </p:nvSpPr>
        <p:spPr bwMode="auto">
          <a:xfrm>
            <a:off x="4564063" y="6291263"/>
            <a:ext cx="307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0" dirty="0">
                <a:solidFill>
                  <a:srgbClr val="009D96"/>
                </a:solidFill>
              </a:rPr>
              <a:t>领跑中考 </a:t>
            </a:r>
            <a:r>
              <a:rPr lang="en-US" altLang="zh-CN" b="0" dirty="0">
                <a:solidFill>
                  <a:srgbClr val="009D96"/>
                </a:solidFill>
              </a:rPr>
              <a:t>·</a:t>
            </a:r>
            <a:r>
              <a:rPr lang="zh-CN" altLang="en-US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>
                <a:solidFill>
                  <a:srgbClr val="009D96"/>
                </a:solidFill>
              </a:rPr>
              <a:t>数学（深圳</a:t>
            </a:r>
            <a:r>
              <a:rPr lang="en-US" altLang="zh-CN" sz="2000" b="0" dirty="0">
                <a:solidFill>
                  <a:srgbClr val="009D96"/>
                </a:solidFill>
              </a:rPr>
              <a:t> </a:t>
            </a:r>
            <a:r>
              <a:rPr lang="zh-CN" altLang="en-US" sz="2000" b="0" dirty="0">
                <a:solidFill>
                  <a:srgbClr val="009D96"/>
                </a:solidFill>
              </a:rPr>
              <a:t>）</a:t>
            </a:r>
            <a:endParaRPr lang="zh-CN" altLang="en-US" sz="2000" b="0" dirty="0">
              <a:solidFill>
                <a:srgbClr val="009D96"/>
              </a:solidFill>
            </a:endParaRPr>
          </a:p>
        </p:txBody>
      </p:sp>
      <p:pic>
        <p:nvPicPr>
          <p:cNvPr id="1034" name="图片 35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325438"/>
            <a:ext cx="350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"/>
          <p:cNvSpPr txBox="1">
            <a:spLocks noChangeArrowheads="1"/>
          </p:cNvSpPr>
          <p:nvPr userDrawn="1"/>
        </p:nvSpPr>
        <p:spPr bwMode="auto">
          <a:xfrm>
            <a:off x="2187396" y="282291"/>
            <a:ext cx="7144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09675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微专题</a:t>
            </a:r>
            <a:r>
              <a:rPr lang="en-US" altLang="zh-CN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5    </a:t>
            </a:r>
            <a:r>
              <a:rPr lang="zh-CN" altLang="en-US" sz="2200" b="1" kern="1200">
                <a:solidFill>
                  <a:srgbClr val="009D9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平行四边形、矩形、菱形、正方形之间的关系</a:t>
            </a:r>
            <a:endParaRPr lang="zh-CN" altLang="zh-CN" sz="2200" b="1" kern="1200" dirty="0">
              <a:solidFill>
                <a:srgbClr val="009D96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 descr="未标题-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864" y="309565"/>
            <a:ext cx="1278340" cy="391765"/>
          </a:xfrm>
          <a:prstGeom prst="rect">
            <a:avLst/>
          </a:prstGeom>
        </p:spPr>
      </p:pic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52500" rtl="0" fontAlgn="base">
        <a:spcBef>
          <a:spcPct val="0"/>
        </a:spcBef>
        <a:spcAft>
          <a:spcPct val="0"/>
        </a:spcAft>
        <a:defRPr sz="2800" b="1" kern="1200" spc="397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  <a:cs typeface="+mj-cs"/>
        </a:defRPr>
      </a:lvl1pPr>
      <a:lvl2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defTabSz="952500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817880" indent="-236855" algn="l" defTabSz="952500" rtl="0" fontAlgn="base">
        <a:lnSpc>
          <a:spcPct val="150000"/>
        </a:lnSpc>
        <a:spcBef>
          <a:spcPct val="0"/>
        </a:spcBef>
        <a:spcAft>
          <a:spcPts val="1325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1pPr>
      <a:lvl2pPr marL="1233805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tabLst>
          <a:tab pos="1676400" algn="l"/>
        </a:tabLst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1649730" indent="-236855" algn="l" defTabSz="952500" rtl="0" fontAlgn="base">
        <a:lnSpc>
          <a:spcPct val="150000"/>
        </a:lnSpc>
        <a:spcBef>
          <a:spcPct val="0"/>
        </a:spcBef>
        <a:spcAft>
          <a:spcPts val="8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2065655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Wingdings" panose="05000000000000000000" pitchFamily="2" charset="2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2481580" indent="-236855" algn="l" defTabSz="952500" rtl="0" fontAlgn="base">
        <a:lnSpc>
          <a:spcPct val="150000"/>
        </a:lnSpc>
        <a:spcBef>
          <a:spcPct val="0"/>
        </a:spcBef>
        <a:spcAft>
          <a:spcPts val="400"/>
        </a:spcAft>
        <a:buFont typeface="Arial" panose="020B0604020202020204" pitchFamily="34" charset="0"/>
        <a:defRPr sz="2800" b="1" kern="1200" spc="198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62001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260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7314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95" indent="-237490" algn="l" defTabSz="953135" rtl="0" eaLnBrk="1" latinLnBrk="0" hangingPunct="1">
        <a:lnSpc>
          <a:spcPct val="90000"/>
        </a:lnSpc>
        <a:spcBef>
          <a:spcPct val="79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25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38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25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77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5020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35" algn="l" defTabSz="9531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DDBB-0C14-44AF-9744-E182E29AD8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7AC-133D-4790-B7AE-CBD489B06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e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png"/><Relationship Id="rId3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1" Type="http://schemas.openxmlformats.org/officeDocument/2006/relationships/notesSlide" Target="../notesSlides/notesSlide1.xml"/><Relationship Id="rId10" Type="http://schemas.openxmlformats.org/officeDocument/2006/relationships/vmlDrawing" Target="../drawings/vmlDrawing6.v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20.emf"/><Relationship Id="rId1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e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7.e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png"/><Relationship Id="rId3" Type="http://schemas.openxmlformats.org/officeDocument/2006/relationships/image" Target="../media/image25.emf"/><Relationship Id="rId2" Type="http://schemas.openxmlformats.org/officeDocument/2006/relationships/oleObject" Target="../embeddings/oleObject15.bin"/><Relationship Id="rId10" Type="http://schemas.openxmlformats.org/officeDocument/2006/relationships/vmlDrawing" Target="../drawings/vmlDrawing9.v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8.emf"/><Relationship Id="rId1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oleObject" Target="../embeddings/oleObject4.bin"/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oleObject" Target="../embeddings/oleObject6.bin"/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oleObject" Target="../embeddings/oleObject8.bin"/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3030649" y="2643896"/>
            <a:ext cx="58272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rgbClr val="009D96"/>
                </a:solidFill>
              </a:rPr>
              <a:t>第五单</a:t>
            </a:r>
            <a:r>
              <a:rPr lang="zh-CN" altLang="en-US" sz="4400" dirty="0">
                <a:solidFill>
                  <a:srgbClr val="009D96"/>
                </a:solidFill>
              </a:rPr>
              <a:t>元</a:t>
            </a:r>
            <a:r>
              <a:rPr lang="zh-CN" altLang="en-US" sz="4400">
                <a:solidFill>
                  <a:srgbClr val="009D96"/>
                </a:solidFill>
              </a:rPr>
              <a:t>　平行四边形</a:t>
            </a:r>
            <a:endParaRPr lang="zh-CN" altLang="zh-CN" sz="4400" dirty="0">
              <a:solidFill>
                <a:srgbClr val="009D96"/>
              </a:solidFill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814034" y="3860260"/>
            <a:ext cx="10261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09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200" b="0"/>
              <a:t>微专题</a:t>
            </a:r>
            <a:r>
              <a:rPr lang="en-US" altLang="zh-CN" sz="3200" b="0"/>
              <a:t>5</a:t>
            </a:r>
            <a:r>
              <a:rPr lang="zh-CN" altLang="en-US" sz="3200" b="0"/>
              <a:t>　平行四边形、矩形、菱形、正方形之间的关系</a:t>
            </a:r>
            <a:endParaRPr lang="zh-CN" altLang="en-US" sz="32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7139" y="625132"/>
            <a:ext cx="11264512" cy="169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【类比探究】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，将正方形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绕点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顺时针旋转，旋转角为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α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α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），请问此时上述结论是否还成立？若成立，写出推理过程；若不成立，请说明理由．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7346" name="Picture 2" descr="SZ24SXZS22-4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12" y="2172964"/>
            <a:ext cx="2172268" cy="17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241507" y="3978894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-303690" y="5534864"/>
          <a:ext cx="10845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Document" r:id="rId2" imgW="10864215" imgH="992505" progId="Word.Document.12">
                  <p:embed/>
                </p:oleObj>
              </mc:Choice>
              <mc:Fallback>
                <p:oleObj name="Document" r:id="rId2" imgW="10864215" imgH="992505" progId="Word.Document.12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03690" y="5534864"/>
                        <a:ext cx="10845800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17139" y="2282122"/>
            <a:ext cx="11474811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en-US" kern="100">
                <a:solidFill>
                  <a:srgbClr val="FF0000"/>
                </a:solidFill>
                <a:cs typeface="Times New Roman" panose="02020603050405020304" pitchFamily="18" charset="0"/>
              </a:rPr>
              <a:t>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上述结论还成立．推理过程如下：如答图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在正方形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和正方形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中，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45°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7123" y="1847654"/>
            <a:ext cx="2562665" cy="2654460"/>
            <a:chOff x="9229285" y="1847654"/>
            <a:chExt cx="2562665" cy="26544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29285" y="1847654"/>
              <a:ext cx="2562665" cy="213124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061168" y="3978894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1</a:t>
              </a:r>
              <a:endParaRPr lang="zh-CN" altLang="en-US"/>
            </a:p>
          </p:txBody>
        </p:sp>
      </p:grp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-321946" y="4738864"/>
          <a:ext cx="108823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Document" r:id="rId5" imgW="67789425" imgH="9867900" progId="Word.Document.12">
                  <p:embed/>
                </p:oleObj>
              </mc:Choice>
              <mc:Fallback>
                <p:oleObj name="Document" r:id="rId5" imgW="67789425" imgH="9867900" progId="Word.Document.12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21946" y="4738864"/>
                        <a:ext cx="10882313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248139" y="4192419"/>
            <a:ext cx="12220086" cy="738664"/>
            <a:chOff x="248139" y="4192419"/>
            <a:chExt cx="12220086" cy="738664"/>
          </a:xfrm>
        </p:grpSpPr>
        <p:graphicFrame>
          <p:nvGraphicFramePr>
            <p:cNvPr id="14" name="对象 13"/>
            <p:cNvGraphicFramePr>
              <a:graphicFrameLocks noChangeAspect="1"/>
            </p:cNvGraphicFramePr>
            <p:nvPr/>
          </p:nvGraphicFramePr>
          <p:xfrm>
            <a:off x="5334000" y="4305300"/>
            <a:ext cx="7134225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Document" r:id="rId7" imgW="7143115" imgH="594360" progId="Word.Document.12">
                    <p:embed/>
                  </p:oleObj>
                </mc:Choice>
                <mc:Fallback>
                  <p:oleObj name="Document" r:id="rId7" imgW="7143115" imgH="594360" progId="Word.Document.12">
                    <p:embed/>
                    <p:pic>
                      <p:nvPicPr>
                        <p:cNvPr id="0" name="对象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34000" y="4305300"/>
                          <a:ext cx="7134225" cy="561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矩形 14"/>
            <p:cNvSpPr/>
            <p:nvPr/>
          </p:nvSpPr>
          <p:spPr>
            <a:xfrm>
              <a:off x="248139" y="4192419"/>
              <a:ext cx="593944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∴∠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ACE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45°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－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ACF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BCF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3121" y="703487"/>
            <a:ext cx="107529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【拓展延伸】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若点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的中点，在正方形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的旋转过程中，当点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在同一条直线上时，直接写出此时线段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的长为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________________________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2426" y="2015464"/>
          <a:ext cx="4800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1" imgW="4805045" imgH="593090" progId="Word.Document.12">
                  <p:embed/>
                </p:oleObj>
              </mc:Choice>
              <mc:Fallback>
                <p:oleObj name="Document" r:id="rId1" imgW="4805045" imgH="593090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426" y="2015464"/>
                        <a:ext cx="4800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5542584" y="5165997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</a:rPr>
              <a:t>6</a:t>
            </a:r>
            <a:endParaRPr lang="zh-CN" altLang="en-US"/>
          </a:p>
        </p:txBody>
      </p:sp>
      <p:pic>
        <p:nvPicPr>
          <p:cNvPr id="7" name="Picture 2" descr="SZ24SXZS22-4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26" y="3256059"/>
            <a:ext cx="2172268" cy="17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678" y="625633"/>
            <a:ext cx="11392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kern="100">
                <a:solidFill>
                  <a:srgbClr val="000000"/>
                </a:solidFill>
                <a:ea typeface="黑体" panose="02010609060101010101" pitchFamily="49" charset="-122"/>
                <a:cs typeface="Courier New" panose="02070309020205020404" pitchFamily="49" charset="0"/>
              </a:rPr>
              <a:t>2.1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，矩形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与矩形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的顶点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重合，点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在矩形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的对角线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上，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【问题发现】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的数量关系为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8370" name="Picture 2" descr="SZ24SXZS22-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07" y="3148949"/>
            <a:ext cx="3040362" cy="182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96149" y="5149293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7</a:t>
            </a:r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844161" y="1672374"/>
          <a:ext cx="35941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2" imgW="3596640" imgH="992505" progId="Word.Document.12">
                  <p:embed/>
                </p:oleObj>
              </mc:Choice>
              <mc:Fallback>
                <p:oleObj name="Document" r:id="rId2" imgW="3596640" imgH="99250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44161" y="1672374"/>
                        <a:ext cx="35941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678" y="625633"/>
            <a:ext cx="11392620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【类比探究】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，将矩形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绕点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顺时针旋转，旋转角为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α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α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），请问此时上述结论是否还成立？若成立，写出推理过程；若不成立，请说明理由．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497497" y="2215893"/>
            <a:ext cx="3225801" cy="2191947"/>
            <a:chOff x="8497497" y="2215893"/>
            <a:chExt cx="3225801" cy="2191947"/>
          </a:xfrm>
        </p:grpSpPr>
        <p:pic>
          <p:nvPicPr>
            <p:cNvPr id="59394" name="Picture 2" descr="SZ24SXZS22-5-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497" y="2215893"/>
              <a:ext cx="3225801" cy="173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9739333" y="3884620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8</a:t>
              </a:r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30678" y="2436312"/>
            <a:ext cx="90203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>
                <a:solidFill>
                  <a:srgbClr val="FF0000"/>
                </a:solidFill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上述结论还成立．推理过程如下：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与四边形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是矩形，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BCA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497497" y="2056192"/>
            <a:ext cx="3331821" cy="2351648"/>
            <a:chOff x="8400473" y="2037808"/>
            <a:chExt cx="3331821" cy="23516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0473" y="2037808"/>
              <a:ext cx="3331821" cy="1911953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558995" y="3866236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2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497497" y="2415918"/>
            <a:ext cx="3225801" cy="2191947"/>
            <a:chOff x="8497497" y="2215893"/>
            <a:chExt cx="3225801" cy="2191947"/>
          </a:xfrm>
        </p:grpSpPr>
        <p:pic>
          <p:nvPicPr>
            <p:cNvPr id="5" name="Picture 2" descr="SZ24SXZS22-5-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497" y="2215893"/>
              <a:ext cx="3225801" cy="173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9739333" y="3884620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8</a:t>
              </a:r>
              <a:endParaRPr lang="zh-CN" altLang="en-US"/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209550" y="1800225"/>
          <a:ext cx="108680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Document" r:id="rId2" imgW="10864215" imgH="992505" progId="Word.Document.12">
                  <p:embed/>
                </p:oleObj>
              </mc:Choice>
              <mc:Fallback>
                <p:oleObj name="Document" r:id="rId2" imgW="10864215" imgH="99250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09550" y="1800225"/>
                        <a:ext cx="108680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8497497" y="2236697"/>
            <a:ext cx="3331821" cy="2351648"/>
            <a:chOff x="8400473" y="2037808"/>
            <a:chExt cx="3331821" cy="23516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0473" y="2037808"/>
              <a:ext cx="3331821" cy="191195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558995" y="3866236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2</a:t>
              </a:r>
              <a:endParaRPr lang="zh-CN" altLang="en-US"/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-219075" y="2781300"/>
          <a:ext cx="108680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Document" r:id="rId5" imgW="10864215" imgH="1074420" progId="Word.Document.12">
                  <p:embed/>
                </p:oleObj>
              </mc:Choice>
              <mc:Fallback>
                <p:oleObj name="Document" r:id="rId5" imgW="10864215" imgH="1074420" progId="Word.Document.12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19075" y="2781300"/>
                        <a:ext cx="108680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-228600" y="3789338"/>
          <a:ext cx="108680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Document" r:id="rId7" imgW="10864215" imgH="1010285" progId="Word.Document.12">
                  <p:embed/>
                </p:oleObj>
              </mc:Choice>
              <mc:Fallback>
                <p:oleObj name="Document" r:id="rId7" imgW="10864215" imgH="1010285" progId="Word.Document.12">
                  <p:embed/>
                  <p:pic>
                    <p:nvPicPr>
                      <p:cNvPr id="0" name="对象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28600" y="3789338"/>
                        <a:ext cx="108680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678" y="625633"/>
            <a:ext cx="11392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【拓展延伸】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若点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的中点，在矩形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的旋转过程中，当点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在同一条直线上时，直接写出此时线段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的长为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____________________________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0700" y="1899481"/>
          <a:ext cx="10845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1" imgW="10864215" imgH="595630" progId="Word.Document.12">
                  <p:embed/>
                </p:oleObj>
              </mc:Choice>
              <mc:Fallback>
                <p:oleObj name="Document" r:id="rId1" imgW="10864215" imgH="595630" progId="Word.Document.12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0700" y="1899481"/>
                        <a:ext cx="1084580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3934462" y="3318552"/>
            <a:ext cx="3225801" cy="2191947"/>
            <a:chOff x="8497497" y="2215893"/>
            <a:chExt cx="3225801" cy="2191947"/>
          </a:xfrm>
        </p:grpSpPr>
        <p:pic>
          <p:nvPicPr>
            <p:cNvPr id="7" name="Picture 2" descr="SZ24SXZS22-5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497" y="2215893"/>
              <a:ext cx="3225801" cy="1733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9739333" y="3884620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000000"/>
                  </a:solidFill>
                  <a:cs typeface="Times New Roman" panose="02020603050405020304" pitchFamily="18" charset="0"/>
                </a:rPr>
                <a:t>图</a:t>
              </a:r>
              <a:r>
                <a:rPr lang="en-US" altLang="zh-CN" kern="100">
                  <a:solidFill>
                    <a:srgbClr val="000000"/>
                  </a:solidFill>
                  <a:cs typeface="Courier New" panose="02070309020205020404" pitchFamily="49" charset="0"/>
                </a:rPr>
                <a:t>8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5185" y="729149"/>
            <a:ext cx="114184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kern="100">
                <a:solidFill>
                  <a:srgbClr val="000000"/>
                </a:solidFill>
                <a:ea typeface="黑体" panose="02010609060101010101" pitchFamily="49" charset="-122"/>
                <a:cs typeface="Courier New" panose="02070309020205020404" pitchFamily="49" charset="0"/>
              </a:rPr>
              <a:t>2.2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，菱形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与菱形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的顶点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重合，点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在菱形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的对角线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上，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【问题发现】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的数量关系为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1442" name="Picture 2" descr="SZ24SXZS22-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95" y="3140015"/>
            <a:ext cx="2691449" cy="174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08017" y="4906333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81170" y="2139536"/>
            <a:ext cx="2221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3740" algn="just">
              <a:spcAft>
                <a:spcPts val="0"/>
              </a:spcAft>
            </a:pP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5185" y="704916"/>
            <a:ext cx="11418498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【类比探究】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，将菱形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绕点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顺时针旋转，旋转角为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α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α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），请问此时上述结论是否还成立？若成立，写出推理过程；若不成立，请说明理由．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2466" name="Picture 2" descr="SZ24SXZS22-6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3" y="2216445"/>
            <a:ext cx="2505609" cy="16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078671" y="3890211"/>
            <a:ext cx="904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185" y="2495584"/>
            <a:ext cx="99520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>
                <a:solidFill>
                  <a:srgbClr val="FF0000"/>
                </a:solidFill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上述结论还成立．推理过程如下：如答图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与四边形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是菱形，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FC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又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和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EFC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是等边三角形，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ACE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≌△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BCF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SAS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BF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16953" y="2177481"/>
            <a:ext cx="2555997" cy="2248440"/>
            <a:chOff x="9081122" y="2160998"/>
            <a:chExt cx="2555997" cy="22484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1122" y="2160998"/>
              <a:ext cx="2555997" cy="175752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816343" y="3886218"/>
              <a:ext cx="10855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答图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3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5185" y="729149"/>
            <a:ext cx="114184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【拓展延伸】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若点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为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的中点，在菱形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的旋转过程中，当点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在同一条直线上时，直接写出此时线段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的长为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______________________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8248" y="490633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10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4350" y="2073275"/>
          <a:ext cx="48593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Document" r:id="rId1" imgW="30232350" imgH="3714750" progId="Word.Document.12">
                  <p:embed/>
                </p:oleObj>
              </mc:Choice>
              <mc:Fallback>
                <p:oleObj name="Document" r:id="rId1" imgW="30232350" imgH="3714750" progId="Word.Document.12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4350" y="2073275"/>
                        <a:ext cx="485933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SZ24SXZS22-6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15" y="3118954"/>
            <a:ext cx="2505609" cy="16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600326" y="2710339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0326" y="4149884"/>
            <a:ext cx="6919595" cy="0"/>
          </a:xfrm>
          <a:prstGeom prst="line">
            <a:avLst/>
          </a:prstGeom>
          <a:ln w="44450">
            <a:solidFill>
              <a:srgbClr val="009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2"/>
          <p:cNvSpPr txBox="1"/>
          <p:nvPr/>
        </p:nvSpPr>
        <p:spPr>
          <a:xfrm>
            <a:off x="-1242664" y="3091558"/>
            <a:ext cx="14806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微专题</a:t>
            </a:r>
            <a:r>
              <a:rPr lang="en-US" altLang="zh-CN" sz="38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800">
                <a:solidFill>
                  <a:srgbClr val="009E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平行四边形、矩形、菱形、正方形之间的关系</a:t>
            </a:r>
            <a:endParaRPr lang="zh-CN" altLang="en-US" sz="3800" dirty="0">
              <a:solidFill>
                <a:srgbClr val="009E9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8922" y="787151"/>
            <a:ext cx="11547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kern="100">
                <a:solidFill>
                  <a:srgbClr val="000000"/>
                </a:solidFill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，矩形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的对角线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相交于点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，过点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作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DP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，且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DP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，连接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CP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判断四边形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的形状，并说明理由．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0178" name="Picture 2" descr="GD24SXZSJJ5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28" y="2371460"/>
            <a:ext cx="2455353" cy="20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029665" y="4382549"/>
            <a:ext cx="724877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243" y="1930607"/>
            <a:ext cx="88995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是菱形．理由如下：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DP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是平行四边形．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是矩形，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0508" y="4382548"/>
            <a:ext cx="7562760" cy="987426"/>
            <a:chOff x="680508" y="4382548"/>
            <a:chExt cx="7562760" cy="987426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3781784" y="4382549"/>
            <a:ext cx="2460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Document" r:id="rId2" imgW="2463165" imgH="988695" progId="Word.Document.12">
                    <p:embed/>
                  </p:oleObj>
                </mc:Choice>
                <mc:Fallback>
                  <p:oleObj name="Document" r:id="rId2" imgW="2463165" imgH="988695" progId="Word.Document.12">
                    <p:embed/>
                    <p:pic>
                      <p:nvPicPr>
                        <p:cNvPr id="0" name="图片 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81784" y="4382549"/>
                          <a:ext cx="2460625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5782643" y="4382548"/>
            <a:ext cx="2460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Document" r:id="rId4" imgW="2463165" imgH="988695" progId="Word.Document.12">
                    <p:embed/>
                  </p:oleObj>
                </mc:Choice>
                <mc:Fallback>
                  <p:oleObj name="Document" r:id="rId4" imgW="2463165" imgH="988695" progId="Word.Document.12">
                    <p:embed/>
                    <p:pic>
                      <p:nvPicPr>
                        <p:cNvPr id="0" name="对象 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82643" y="4382548"/>
                          <a:ext cx="2460625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680508" y="4460528"/>
              <a:ext cx="666326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OC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OD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．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80508" y="5059221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kern="10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是菱形．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1449" y="735391"/>
            <a:ext cx="11340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kern="100">
                <a:solidFill>
                  <a:srgbClr val="000000"/>
                </a:solidFill>
                <a:ea typeface="黑体" panose="02010609060101010101" pitchFamily="49" charset="-122"/>
                <a:cs typeface="Courier New" panose="02070309020205020404" pitchFamily="49" charset="0"/>
              </a:rPr>
              <a:t>1.1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，将例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中的矩形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变成菱形，其他条件不变，判断四边形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的形状，并说明理由．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202" name="Picture 2" descr="GD24SXZSJJ5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699" y="1895851"/>
            <a:ext cx="2653761" cy="238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499140" y="4276965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713" y="2009549"/>
            <a:ext cx="799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是矩形．理由如下：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由例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，得四边形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是平行四边形．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是菱形，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，即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>
                <a:solidFill>
                  <a:srgbClr val="FF0000"/>
                </a:solidFill>
              </a:rPr>
              <a:t>CODP</a:t>
            </a:r>
            <a:r>
              <a:rPr lang="zh-CN" altLang="zh-CN">
                <a:solidFill>
                  <a:srgbClr val="FF0000"/>
                </a:solidFill>
                <a:cs typeface="Times New Roman" panose="02020603050405020304" pitchFamily="18" charset="0"/>
              </a:rPr>
              <a:t>是矩形．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4196" y="787149"/>
            <a:ext cx="11090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变式</a:t>
            </a:r>
            <a:r>
              <a:rPr lang="en-US" altLang="zh-CN" kern="100">
                <a:solidFill>
                  <a:srgbClr val="000000"/>
                </a:solidFill>
                <a:ea typeface="黑体" panose="02010609060101010101" pitchFamily="49" charset="-122"/>
                <a:cs typeface="Courier New" panose="02070309020205020404" pitchFamily="49" charset="0"/>
              </a:rPr>
              <a:t>1.2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，将例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中的矩形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变成正方形，其他条件不变，判断四边形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的形状，并说明理由．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2226" name="Picture 2" descr="GD24SXZSJJ5-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41" y="1936260"/>
            <a:ext cx="1946395" cy="241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008099" y="4352475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196" y="1961948"/>
            <a:ext cx="88737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是正方形．理由如下：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由例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，得四边形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是平行四边形．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是正方形，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4196" y="4442960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OD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en-US" altLang="zh-CN" kern="10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CODP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是正方形．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4196" y="3770811"/>
            <a:ext cx="9373848" cy="1001468"/>
            <a:chOff x="434196" y="4475661"/>
            <a:chExt cx="9373848" cy="1001468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5247806" y="4489704"/>
            <a:ext cx="2460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Document" r:id="rId2" imgW="2463165" imgH="988695" progId="Word.Document.12">
                    <p:embed/>
                  </p:oleObj>
                </mc:Choice>
                <mc:Fallback>
                  <p:oleObj name="Document" r:id="rId2" imgW="2463165" imgH="988695" progId="Word.Document.12">
                    <p:embed/>
                    <p:pic>
                      <p:nvPicPr>
                        <p:cNvPr id="0" name="对象 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247806" y="4489704"/>
                          <a:ext cx="2460625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7347419" y="4475661"/>
            <a:ext cx="2460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Document" r:id="rId4" imgW="2463165" imgH="988695" progId="Word.Document.12">
                    <p:embed/>
                  </p:oleObj>
                </mc:Choice>
                <mc:Fallback>
                  <p:oleObj name="Document" r:id="rId4" imgW="2463165" imgH="988695" progId="Word.Document.12">
                    <p:embed/>
                    <p:pic>
                      <p:nvPicPr>
                        <p:cNvPr id="0" name="对象 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347419" y="4475661"/>
                          <a:ext cx="2460625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434196" y="4614085"/>
              <a:ext cx="887370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⊥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OC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OD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BD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.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1292" y="590484"/>
            <a:ext cx="11927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　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，在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Rt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中，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DB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且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的中点．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）求证：四边形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DBCE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是平行四边形；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250" name="Picture 2" descr="GD24SXZSJJ5-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58" y="1342102"/>
            <a:ext cx="2229478" cy="276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323758" y="4105726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9804" y="2484641"/>
            <a:ext cx="901172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的中点，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1100" y="4628946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，即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是平行四边形．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50981" y="3641521"/>
            <a:ext cx="5317481" cy="987425"/>
            <a:chOff x="1150981" y="3641521"/>
            <a:chExt cx="5317481" cy="987425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2521712" y="3641521"/>
            <a:ext cx="2460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Document" r:id="rId2" imgW="2463165" imgH="988695" progId="Word.Document.12">
                    <p:embed/>
                  </p:oleObj>
                </mc:Choice>
                <mc:Fallback>
                  <p:oleObj name="Document" r:id="rId2" imgW="2463165" imgH="988695" progId="Word.Document.12">
                    <p:embed/>
                    <p:pic>
                      <p:nvPicPr>
                        <p:cNvPr id="0" name="对象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21712" y="3641521"/>
                          <a:ext cx="2460625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1150981" y="3869636"/>
              <a:ext cx="531748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∵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DB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，</a:t>
              </a: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DB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CE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AE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.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46449" y="3022000"/>
            <a:ext cx="4690050" cy="987425"/>
            <a:chOff x="1146449" y="3022000"/>
            <a:chExt cx="4690050" cy="987425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3375874" y="3022000"/>
            <a:ext cx="2460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Document" r:id="rId4" imgW="2463165" imgH="988695" progId="Word.Document.12">
                    <p:embed/>
                  </p:oleObj>
                </mc:Choice>
                <mc:Fallback>
                  <p:oleObj name="Document" r:id="rId4" imgW="2463165" imgH="988695" progId="Word.Document.12">
                    <p:embed/>
                    <p:pic>
                      <p:nvPicPr>
                        <p:cNvPr id="0" name="对象 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375874" y="3022000"/>
                          <a:ext cx="2460625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1146449" y="3164740"/>
              <a:ext cx="332815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kern="100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AE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CE</a:t>
              </a:r>
              <a:r>
                <a:rPr lang="zh-CN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 kern="100">
                  <a:solidFill>
                    <a:srgbClr val="FF0000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US" altLang="zh-CN" i="1" kern="100">
                  <a:solidFill>
                    <a:srgbClr val="FF0000"/>
                  </a:solidFill>
                  <a:cs typeface="Courier New" panose="02070309020205020404" pitchFamily="49" charset="0"/>
                </a:rPr>
                <a:t>AC</a:t>
              </a:r>
              <a:r>
                <a:rPr lang="en-US" altLang="zh-CN" kern="100">
                  <a:solidFill>
                    <a:srgbClr val="FF0000"/>
                  </a:solidFill>
                  <a:cs typeface="Courier New" panose="02070309020205020404" pitchFamily="49" charset="0"/>
                </a:rPr>
                <a:t>.</a:t>
              </a:r>
              <a:endParaRPr lang="zh-CN" altLang="zh-CN" sz="1050" kern="100">
                <a:latin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1292" y="620475"/>
            <a:ext cx="119274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）求证：四边形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ADBE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是菱形；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250" name="Picture 2" descr="GD24SXZSJJ5-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58" y="1342102"/>
            <a:ext cx="2229478" cy="276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323758" y="4105726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6136" y="1342102"/>
            <a:ext cx="87544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证明：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ADBE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是平行四边形．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由（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），得四边形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是平行四边形，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∵∠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90°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AB</a:t>
            </a: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ADBE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是菱形．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1292" y="590484"/>
            <a:ext cx="119274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）若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8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，求四边形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ADBE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的面积；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3250" name="Picture 2" descr="GD24SXZSJJ5-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58" y="1342102"/>
            <a:ext cx="2229478" cy="276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323758" y="4105726"/>
            <a:ext cx="724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24951" y="1342102"/>
            <a:ext cx="83465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由（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），得四边形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DBCE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是平行四边形，</a:t>
            </a:r>
            <a:endParaRPr lang="en-US" altLang="zh-CN" kern="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∴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DE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BC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6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由（</a:t>
            </a:r>
            <a:r>
              <a:rPr lang="en-US" altLang="zh-CN" kern="100">
                <a:solidFill>
                  <a:srgbClr val="FF0000"/>
                </a:solidFill>
                <a:cs typeface="Courier New" panose="02070309020205020404" pitchFamily="49" charset="0"/>
              </a:rPr>
              <a:t>2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），得四边形</a:t>
            </a:r>
            <a:r>
              <a:rPr lang="en-US" altLang="zh-CN" i="1" kern="100">
                <a:solidFill>
                  <a:srgbClr val="FF0000"/>
                </a:solidFill>
                <a:cs typeface="Courier New" panose="02070309020205020404" pitchFamily="49" charset="0"/>
              </a:rPr>
              <a:t>ADBE</a:t>
            </a:r>
            <a:r>
              <a:rPr lang="zh-CN" altLang="zh-CN" kern="100">
                <a:solidFill>
                  <a:srgbClr val="FF0000"/>
                </a:solidFill>
                <a:cs typeface="Times New Roman" panose="02020603050405020304" pitchFamily="18" charset="0"/>
              </a:rPr>
              <a:t>是菱形，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6681" y="4699530"/>
            <a:ext cx="1192745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）填空：当</a:t>
            </a:r>
            <a:r>
              <a:rPr lang="en-US" altLang="zh-CN" kern="1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__________°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时，四边形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ADBE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是正方形．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9068" y="476634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45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63097" y="3203154"/>
            <a:ext cx="8364145" cy="987426"/>
            <a:chOff x="1263097" y="3203154"/>
            <a:chExt cx="8364145" cy="987426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5290938" y="3203155"/>
            <a:ext cx="2460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Document" r:id="rId2" imgW="2463165" imgH="988695" progId="Word.Document.12">
                    <p:embed/>
                  </p:oleObj>
                </mc:Choice>
                <mc:Fallback>
                  <p:oleObj name="Document" r:id="rId2" imgW="2463165" imgH="988695" progId="Word.Document.12">
                    <p:embed/>
                    <p:pic>
                      <p:nvPicPr>
                        <p:cNvPr id="0" name="对象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290938" y="3203155"/>
                          <a:ext cx="2460625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7166617" y="3203154"/>
            <a:ext cx="2460625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Document" r:id="rId4" imgW="2463165" imgH="988695" progId="Word.Document.12">
                    <p:embed/>
                  </p:oleObj>
                </mc:Choice>
                <mc:Fallback>
                  <p:oleObj name="Document" r:id="rId4" imgW="2463165" imgH="988695" progId="Word.Document.12">
                    <p:embed/>
                    <p:pic>
                      <p:nvPicPr>
                        <p:cNvPr id="0" name="对象 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166617" y="3203154"/>
                          <a:ext cx="2460625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1263097" y="3334907"/>
              <a:ext cx="836414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∴</a:t>
              </a:r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四边形</a:t>
              </a:r>
              <a:r>
                <a:rPr lang="en-US" altLang="zh-CN" i="1">
                  <a:solidFill>
                    <a:srgbClr val="FF0000"/>
                  </a:solidFill>
                </a:rPr>
                <a:t>ADBE</a:t>
              </a:r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的面积为</a:t>
              </a:r>
              <a:r>
                <a:rPr lang="en-US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 i="1">
                  <a:solidFill>
                    <a:srgbClr val="FF0000"/>
                  </a:solidFill>
                </a:rPr>
                <a:t>AB</a:t>
              </a:r>
              <a:r>
                <a:rPr lang="en-US" altLang="zh-CN">
                  <a:solidFill>
                    <a:srgbClr val="FF0000"/>
                  </a:solidFill>
                </a:rPr>
                <a:t>·</a:t>
              </a:r>
              <a:r>
                <a:rPr lang="en-US" altLang="zh-CN" i="1">
                  <a:solidFill>
                    <a:srgbClr val="FF0000"/>
                  </a:solidFill>
                </a:rPr>
                <a:t>DE</a:t>
              </a:r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zh-CN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>
                  <a:solidFill>
                    <a:srgbClr val="FF0000"/>
                  </a:solidFill>
                </a:rPr>
                <a:t>8</a:t>
              </a:r>
              <a:r>
                <a:rPr lang="en-US" altLang="zh-CN">
                  <a:solidFill>
                    <a:srgbClr val="FF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r>
                <a:rPr lang="en-US" altLang="zh-CN">
                  <a:solidFill>
                    <a:srgbClr val="FF0000"/>
                  </a:solidFill>
                </a:rPr>
                <a:t>6</a:t>
              </a:r>
              <a:r>
                <a:rPr lang="zh-CN" altLang="zh-CN">
                  <a:solidFill>
                    <a:srgbClr val="FF0000"/>
                  </a:solidFill>
                  <a:cs typeface="Times New Roman" panose="02020603050405020304" pitchFamily="18" charset="0"/>
                </a:rPr>
                <a:t>＝</a:t>
              </a:r>
              <a:r>
                <a:rPr lang="en-US" altLang="zh-CN">
                  <a:solidFill>
                    <a:srgbClr val="FF0000"/>
                  </a:solidFill>
                </a:rPr>
                <a:t>24.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拓展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2" y="789338"/>
            <a:ext cx="1053465" cy="3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49855" y="617223"/>
            <a:ext cx="11264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2.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5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，边长为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的正方形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与边长为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1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＜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4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）的正方形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CFEG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的顶点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重合，点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在正方形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ABCD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的对角线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AC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上．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2009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【问题发现】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AE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en-US" altLang="zh-CN" i="1" kern="100">
                <a:solidFill>
                  <a:srgbClr val="000000"/>
                </a:solidFill>
                <a:cs typeface="Courier New" panose="02070309020205020404" pitchFamily="49" charset="0"/>
              </a:rPr>
              <a:t>BF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的数量关系为</a:t>
            </a:r>
            <a:r>
              <a:rPr lang="en-US" altLang="zh-CN" kern="100">
                <a:solidFill>
                  <a:srgbClr val="000000"/>
                </a:solidFill>
                <a:cs typeface="Courier New" panose="02070309020205020404" pitchFamily="49" charset="0"/>
              </a:rPr>
              <a:t>____________</a:t>
            </a:r>
            <a:r>
              <a:rPr lang="zh-CN" altLang="zh-CN" kern="100">
                <a:solidFill>
                  <a:srgbClr val="000000"/>
                </a:solidFill>
                <a:cs typeface="Times New Roman" panose="02020603050405020304" pitchFamily="18" charset="0"/>
              </a:rPr>
              <a:t>．</a:t>
            </a:r>
            <a:endParaRPr lang="zh-CN" altLang="zh-CN" sz="1050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4275" name="Picture 3" descr="SZ24SXZS22-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05" y="3049711"/>
            <a:ext cx="2184761" cy="206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199563" y="5232538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000000"/>
                </a:solidFill>
                <a:cs typeface="Times New Roman" panose="02020603050405020304" pitchFamily="18" charset="0"/>
              </a:rPr>
              <a:t>图</a:t>
            </a:r>
            <a:r>
              <a:rPr lang="en-US" altLang="zh-CN">
                <a:solidFill>
                  <a:srgbClr val="000000"/>
                </a:solidFill>
              </a:rPr>
              <a:t>5</a:t>
            </a:r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202069" y="1939338"/>
          <a:ext cx="245586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Document" r:id="rId3" imgW="15420975" imgH="6181725" progId="Word.Document.12">
                  <p:embed/>
                </p:oleObj>
              </mc:Choice>
              <mc:Fallback>
                <p:oleObj name="Document" r:id="rId3" imgW="15420975" imgH="6181725" progId="Word.Document.12">
                  <p:embed/>
                  <p:pic>
                    <p:nvPicPr>
                      <p:cNvPr id="0" name="对象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02069" y="1939338"/>
                        <a:ext cx="2455862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4423ecb6-db00-4c26-b117-0c0d13798be3"/>
  <p:tag name="COMMONDATA" val="eyJoZGlkIjoiNjM3MjQ3YTZiZWY1NjlmMDU1ZDVhZWIxOWEyZWFkOGMifQ=="/>
  <p:tag name="commondata" val="eyJoZGlkIjoiZmE5YjEyOTcyZTdiYjM1OWM2YjMzNGM3ZjFhNGQyOWIifQ=="/>
</p:tagLst>
</file>

<file path=ppt/theme/theme1.xml><?xml version="1.0" encoding="utf-8"?>
<a:theme xmlns:a="http://schemas.openxmlformats.org/drawingml/2006/main" name="11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2089</Words>
  <Application>WPS 演示</Application>
  <PresentationFormat>自定义</PresentationFormat>
  <Paragraphs>153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18</vt:i4>
      </vt:variant>
    </vt:vector>
  </HeadingPairs>
  <TitlesOfParts>
    <vt:vector size="51" baseType="lpstr">
      <vt:lpstr>Arial</vt:lpstr>
      <vt:lpstr>宋体</vt:lpstr>
      <vt:lpstr>Wingdings</vt:lpstr>
      <vt:lpstr>Times New Roman</vt:lpstr>
      <vt:lpstr>微软雅黑</vt:lpstr>
      <vt:lpstr>黑体</vt:lpstr>
      <vt:lpstr>Arial</vt:lpstr>
      <vt:lpstr>Times New Roman</vt:lpstr>
      <vt:lpstr>Courier New</vt:lpstr>
      <vt:lpstr>Calibri</vt:lpstr>
      <vt:lpstr>Arial Unicode MS</vt:lpstr>
      <vt:lpstr>Calibri Light</vt:lpstr>
      <vt:lpstr>111</vt:lpstr>
      <vt:lpstr>自定义设计方案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李伍兵</cp:lastModifiedBy>
  <cp:revision>592</cp:revision>
  <dcterms:created xsi:type="dcterms:W3CDTF">2019-06-19T02:08:00Z</dcterms:created>
  <dcterms:modified xsi:type="dcterms:W3CDTF">2024-03-28T10:24:44Z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2F97B26999C74D3C914C5009E115B104</vt:lpwstr>
  </property>
</Properties>
</file>