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5"/>
  </p:notesMasterIdLst>
  <p:sldIdLst>
    <p:sldId id="461" r:id="rId4"/>
    <p:sldId id="462" r:id="rId5"/>
    <p:sldId id="654" r:id="rId6"/>
    <p:sldId id="655" r:id="rId7"/>
    <p:sldId id="656" r:id="rId8"/>
    <p:sldId id="658" r:id="rId9"/>
    <p:sldId id="657" r:id="rId10"/>
    <p:sldId id="659" r:id="rId11"/>
    <p:sldId id="660" r:id="rId12"/>
    <p:sldId id="661" r:id="rId13"/>
    <p:sldId id="665" r:id="rId14"/>
    <p:sldId id="662" r:id="rId16"/>
    <p:sldId id="663" r:id="rId17"/>
    <p:sldId id="465" r:id="rId18"/>
    <p:sldId id="664" r:id="rId19"/>
    <p:sldId id="666" r:id="rId20"/>
    <p:sldId id="667" r:id="rId21"/>
    <p:sldId id="668" r:id="rId22"/>
    <p:sldId id="669" r:id="rId23"/>
    <p:sldId id="672" r:id="rId24"/>
    <p:sldId id="670" r:id="rId25"/>
    <p:sldId id="674" r:id="rId26"/>
    <p:sldId id="671" r:id="rId27"/>
    <p:sldId id="675" r:id="rId28"/>
    <p:sldId id="676" r:id="rId29"/>
    <p:sldId id="466" r:id="rId30"/>
    <p:sldId id="677" r:id="rId31"/>
    <p:sldId id="679" r:id="rId32"/>
    <p:sldId id="681" r:id="rId33"/>
    <p:sldId id="683" r:id="rId34"/>
    <p:sldId id="686" r:id="rId35"/>
    <p:sldId id="685" r:id="rId36"/>
    <p:sldId id="688" r:id="rId37"/>
    <p:sldId id="687" r:id="rId38"/>
  </p:sldIdLst>
  <p:sldSz cx="12190095" cy="6859270"/>
  <p:notesSz cx="6858000" cy="9144000"/>
  <p:custDataLst>
    <p:tags r:id="rId42"/>
  </p:custDataLst>
  <p:defaultTextStyle>
    <a:defPPr>
      <a:defRPr lang="zh-CN"/>
    </a:defPPr>
    <a:lvl1pPr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605155" indent="-14795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1209675" indent="-29527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814830" indent="-44323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2419350" indent="-59055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9D96"/>
    <a:srgbClr val="A2D6D3"/>
    <a:srgbClr val="00A49F"/>
    <a:srgbClr val="33AF80"/>
    <a:srgbClr val="7ECCB0"/>
    <a:srgbClr val="009B62"/>
    <a:srgbClr val="C5E5B2"/>
    <a:srgbClr val="71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76384" autoAdjust="0"/>
  </p:normalViewPr>
  <p:slideViewPr>
    <p:cSldViewPr snapToGrid="0" showGuides="1">
      <p:cViewPr varScale="1">
        <p:scale>
          <a:sx n="88" d="100"/>
          <a:sy n="88" d="100"/>
        </p:scale>
        <p:origin x="762" y="72"/>
      </p:cViewPr>
      <p:guideLst>
        <p:guide orient="horz" pos="2238"/>
        <p:guide pos="3840"/>
      </p:guideLst>
    </p:cSldViewPr>
  </p:slideViewPr>
  <p:outlineViewPr>
    <p:cViewPr>
      <p:scale>
        <a:sx n="33" d="100"/>
        <a:sy n="33" d="100"/>
      </p:scale>
      <p:origin x="0" y="-623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59.emf"/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7" Type="http://schemas.openxmlformats.org/officeDocument/2006/relationships/image" Target="../media/image45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48FE-70FF-4012-95EA-8353457EE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slide" Target="../slides/slide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部分标题">
    <p:bg>
      <p:bgPr>
        <a:solidFill>
          <a:srgbClr val="009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67753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5164366" y="113056"/>
            <a:ext cx="1868805" cy="795204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C:\Users\Administrator\Desktop\全效ppt\300ppi\资源 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" y="0"/>
            <a:ext cx="12192000" cy="6859588"/>
          </a:xfrm>
          <a:prstGeom prst="rect">
            <a:avLst/>
          </a:prstGeom>
          <a:noFill/>
        </p:spPr>
      </p:pic>
      <p:sp>
        <p:nvSpPr>
          <p:cNvPr id="17" name="矩形 16"/>
          <p:cNvSpPr/>
          <p:nvPr userDrawn="1"/>
        </p:nvSpPr>
        <p:spPr>
          <a:xfrm>
            <a:off x="-48664" y="-1905"/>
            <a:ext cx="12238990" cy="6862764"/>
          </a:xfrm>
          <a:prstGeom prst="rect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矩形 17"/>
          <p:cNvSpPr/>
          <p:nvPr userDrawn="1"/>
        </p:nvSpPr>
        <p:spPr>
          <a:xfrm>
            <a:off x="190069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3" name="TextBox 22">
            <a:hlinkClick r:id="rId3" action="ppaction://hlinksldjump"/>
          </p:cNvPr>
          <p:cNvSpPr txBox="1"/>
          <p:nvPr userDrawn="1"/>
        </p:nvSpPr>
        <p:spPr>
          <a:xfrm>
            <a:off x="10198100" y="791372"/>
            <a:ext cx="151288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3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2200" b="1" spc="3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E:\收集素材\！！制作样品\典学文化\！2021中考\F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4" y="834825"/>
            <a:ext cx="407386" cy="3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690567"/>
            <a:ext cx="1626314" cy="5064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-47625" y="-1588"/>
            <a:ext cx="12238038" cy="6861176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4" name="矩形 13"/>
          <p:cNvSpPr/>
          <p:nvPr userDrawn="1"/>
        </p:nvSpPr>
        <p:spPr>
          <a:xfrm>
            <a:off x="150813" y="180975"/>
            <a:ext cx="11844337" cy="649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23" name="TextBox 22">
            <a:hlinkClick r:id="rId2" action="ppaction://hlinksldjump"/>
          </p:cNvPr>
          <p:cNvSpPr txBox="1"/>
          <p:nvPr userDrawn="1"/>
        </p:nvSpPr>
        <p:spPr>
          <a:xfrm>
            <a:off x="10313988" y="258763"/>
            <a:ext cx="151288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spc="300" dirty="0">
                <a:solidFill>
                  <a:srgbClr val="009D96"/>
                </a:solidFill>
                <a:latin typeface="+mn-lt"/>
                <a:ea typeface="+mn-ea"/>
              </a:rPr>
              <a:t>返回目录</a:t>
            </a:r>
            <a:endParaRPr lang="zh-CN" altLang="en-US" sz="2200" spc="300" dirty="0">
              <a:solidFill>
                <a:srgbClr val="009D96"/>
              </a:solidFill>
              <a:latin typeface="+mn-lt"/>
              <a:ea typeface="+mn-ea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981200" y="323850"/>
            <a:ext cx="76200" cy="363538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033" name="文本框 34"/>
          <p:cNvSpPr txBox="1">
            <a:spLocks noChangeArrowheads="1"/>
          </p:cNvSpPr>
          <p:nvPr userDrawn="1"/>
        </p:nvSpPr>
        <p:spPr bwMode="auto">
          <a:xfrm>
            <a:off x="4564063" y="6291263"/>
            <a:ext cx="3078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000" b="0" dirty="0">
                <a:solidFill>
                  <a:srgbClr val="009D96"/>
                </a:solidFill>
              </a:rPr>
              <a:t>领</a:t>
            </a:r>
            <a:r>
              <a:rPr lang="zh-CN" altLang="en-US" sz="2000" b="0" dirty="0" smtClean="0">
                <a:solidFill>
                  <a:srgbClr val="009D96"/>
                </a:solidFill>
              </a:rPr>
              <a:t>跑中考 </a:t>
            </a:r>
            <a:r>
              <a:rPr lang="en-US" altLang="zh-CN" b="0" dirty="0">
                <a:solidFill>
                  <a:srgbClr val="009D96"/>
                </a:solidFill>
              </a:rPr>
              <a:t>·</a:t>
            </a:r>
            <a:r>
              <a:rPr lang="zh-CN" altLang="en-US" b="0" dirty="0">
                <a:solidFill>
                  <a:srgbClr val="009D96"/>
                </a:solidFill>
              </a:rPr>
              <a:t> </a:t>
            </a:r>
            <a:r>
              <a:rPr lang="zh-CN" altLang="en-US" sz="2000" b="0" smtClean="0">
                <a:solidFill>
                  <a:srgbClr val="009D96"/>
                </a:solidFill>
              </a:rPr>
              <a:t>数学（深圳</a:t>
            </a:r>
            <a:r>
              <a:rPr lang="en-US" altLang="zh-CN" sz="2000" b="0" smtClean="0">
                <a:solidFill>
                  <a:srgbClr val="009D96"/>
                </a:solidFill>
              </a:rPr>
              <a:t> </a:t>
            </a:r>
            <a:r>
              <a:rPr lang="zh-CN" altLang="en-US" sz="2000" b="0" dirty="0" smtClean="0">
                <a:solidFill>
                  <a:srgbClr val="009D96"/>
                </a:solidFill>
              </a:rPr>
              <a:t>）</a:t>
            </a:r>
            <a:endParaRPr lang="zh-CN" altLang="en-US" sz="2000" b="0" dirty="0">
              <a:solidFill>
                <a:srgbClr val="009D96"/>
              </a:solidFill>
            </a:endParaRPr>
          </a:p>
        </p:txBody>
      </p:sp>
      <p:pic>
        <p:nvPicPr>
          <p:cNvPr id="1034" name="图片 35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325438"/>
            <a:ext cx="350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3"/>
          <p:cNvSpPr txBox="1">
            <a:spLocks noChangeArrowheads="1"/>
          </p:cNvSpPr>
          <p:nvPr userDrawn="1"/>
        </p:nvSpPr>
        <p:spPr bwMode="auto">
          <a:xfrm>
            <a:off x="2187396" y="282291"/>
            <a:ext cx="38843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defTabSz="1209675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kern="1200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课时</a:t>
            </a:r>
            <a:r>
              <a:rPr lang="en-US" altLang="zh-CN" sz="2200" b="1" kern="1200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24</a:t>
            </a:r>
            <a:r>
              <a:rPr lang="zh-CN" altLang="en-US" sz="2200" b="1" kern="1200" smtClean="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　与圆有关的位置关系</a:t>
            </a:r>
            <a:endParaRPr lang="en-US" altLang="zh-CN" sz="2200" b="1" kern="1200" smtClean="0">
              <a:solidFill>
                <a:srgbClr val="009D96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图片 14" descr="未标题-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864" y="309565"/>
            <a:ext cx="1278340" cy="391765"/>
          </a:xfrm>
          <a:prstGeom prst="rect">
            <a:avLst/>
          </a:prstGeom>
        </p:spPr>
      </p:pic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52500" rtl="0" fontAlgn="base">
        <a:spcBef>
          <a:spcPct val="0"/>
        </a:spcBef>
        <a:spcAft>
          <a:spcPct val="0"/>
        </a:spcAft>
        <a:defRPr sz="2800" b="1" kern="1200" spc="397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  <a:cs typeface="+mj-cs"/>
        </a:defRPr>
      </a:lvl1pPr>
      <a:lvl2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817880" indent="-236855" algn="l" defTabSz="952500" rtl="0" fontAlgn="base">
        <a:lnSpc>
          <a:spcPct val="150000"/>
        </a:lnSpc>
        <a:spcBef>
          <a:spcPct val="0"/>
        </a:spcBef>
        <a:spcAft>
          <a:spcPts val="1325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1pPr>
      <a:lvl2pPr marL="1233805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tabLst>
          <a:tab pos="1676400" algn="l"/>
        </a:tabLst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1649730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2065655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Wingdings" panose="05000000000000000000" pitchFamily="2" charset="2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2481580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62001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26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14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9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25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31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38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5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877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50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0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file:///E:\&#28145;&#22323;&#25968;&#23398;&#20570;PPT\GD24SXZS23-4-1.TIF" TargetMode="Externa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file:///E:\&#28145;&#22323;&#25968;&#23398;&#20570;PPT\GD24SXZS23-4-2.TIF" TargetMode="Externa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22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e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2.e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3.e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emf"/><Relationship Id="rId8" Type="http://schemas.openxmlformats.org/officeDocument/2006/relationships/oleObject" Target="../embeddings/oleObject13.bin"/><Relationship Id="rId7" Type="http://schemas.openxmlformats.org/officeDocument/2006/relationships/image" Target="../media/image41.e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36.png"/><Relationship Id="rId2" Type="http://schemas.openxmlformats.org/officeDocument/2006/relationships/image" Target="../media/image39.emf"/><Relationship Id="rId18" Type="http://schemas.openxmlformats.org/officeDocument/2006/relationships/vmlDrawing" Target="../drawings/vmlDrawing7.v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37.png"/><Relationship Id="rId15" Type="http://schemas.openxmlformats.org/officeDocument/2006/relationships/image" Target="../media/image45.emf"/><Relationship Id="rId14" Type="http://schemas.openxmlformats.org/officeDocument/2006/relationships/oleObject" Target="../embeddings/oleObject16.bin"/><Relationship Id="rId13" Type="http://schemas.openxmlformats.org/officeDocument/2006/relationships/image" Target="../media/image44.emf"/><Relationship Id="rId12" Type="http://schemas.openxmlformats.org/officeDocument/2006/relationships/oleObject" Target="../embeddings/oleObject15.bin"/><Relationship Id="rId11" Type="http://schemas.openxmlformats.org/officeDocument/2006/relationships/image" Target="../media/image43.emf"/><Relationship Id="rId10" Type="http://schemas.openxmlformats.org/officeDocument/2006/relationships/oleObject" Target="../embeddings/oleObject14.bin"/><Relationship Id="rId1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file:///E:\&#28145;&#22323;&#25968;&#23398;&#20570;PPT\GD24SXZS23-1-4.TIF" TargetMode="External"/><Relationship Id="rId7" Type="http://schemas.openxmlformats.org/officeDocument/2006/relationships/image" Target="../media/image9.png"/><Relationship Id="rId6" Type="http://schemas.openxmlformats.org/officeDocument/2006/relationships/image" Target="file:///E:\&#28145;&#22323;&#25968;&#23398;&#20570;PPT\GD24SXZS23-1-3.TIF" TargetMode="External"/><Relationship Id="rId5" Type="http://schemas.openxmlformats.org/officeDocument/2006/relationships/image" Target="../media/image8.png"/><Relationship Id="rId4" Type="http://schemas.openxmlformats.org/officeDocument/2006/relationships/image" Target="file:///E:\&#28145;&#22323;&#25968;&#23398;&#20570;PPT\GD24SXZS23-1-2.TIF" TargetMode="External"/><Relationship Id="rId3" Type="http://schemas.openxmlformats.org/officeDocument/2006/relationships/image" Target="../media/image7.png"/><Relationship Id="rId2" Type="http://schemas.openxmlformats.org/officeDocument/2006/relationships/image" Target="file:///E:\&#28145;&#22323;&#25968;&#23398;&#20570;PPT\GD24SXZS23-1-1.TIF" TargetMode="Externa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4.e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53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2.e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51.png"/><Relationship Id="rId10" Type="http://schemas.openxmlformats.org/officeDocument/2006/relationships/vmlDrawing" Target="../drawings/vmlDrawing9.vml"/><Relationship Id="rId1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emf"/><Relationship Id="rId8" Type="http://schemas.openxmlformats.org/officeDocument/2006/relationships/oleObject" Target="../embeddings/oleObject24.bin"/><Relationship Id="rId7" Type="http://schemas.openxmlformats.org/officeDocument/2006/relationships/image" Target="../media/image58.emf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2.bin"/><Relationship Id="rId3" Type="http://schemas.openxmlformats.org/officeDocument/2006/relationships/image" Target="../media/image56.emf"/><Relationship Id="rId2" Type="http://schemas.openxmlformats.org/officeDocument/2006/relationships/oleObject" Target="../embeddings/oleObject21.bin"/><Relationship Id="rId11" Type="http://schemas.openxmlformats.org/officeDocument/2006/relationships/vmlDrawing" Target="../drawings/vmlDrawing10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1.w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60.png"/><Relationship Id="rId1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等腰三角形 21"/>
          <p:cNvSpPr/>
          <p:nvPr/>
        </p:nvSpPr>
        <p:spPr>
          <a:xfrm rot="10800000">
            <a:off x="5665769" y="4358779"/>
            <a:ext cx="862330" cy="354965"/>
          </a:xfrm>
          <a:prstGeom prst="triangle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0800000">
            <a:off x="5725109" y="4610239"/>
            <a:ext cx="722630" cy="259715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22"/>
          <p:cNvSpPr txBox="1"/>
          <p:nvPr/>
        </p:nvSpPr>
        <p:spPr>
          <a:xfrm>
            <a:off x="197752" y="1683321"/>
            <a:ext cx="11777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mtClean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4000" smtClean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</a:t>
            </a:r>
            <a:r>
              <a:rPr lang="zh-CN" altLang="en-US" sz="400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4000" smtClean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</a:t>
            </a:r>
            <a:endParaRPr lang="zh-CN" altLang="en-US" sz="40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22446" y="5577330"/>
            <a:ext cx="2668905" cy="461645"/>
            <a:chOff x="13463" y="7736"/>
            <a:chExt cx="4203" cy="727"/>
          </a:xfrm>
        </p:grpSpPr>
        <p:sp>
          <p:nvSpPr>
            <p:cNvPr id="31" name="TextBox 42">
              <a:hlinkClick r:id="rId1" action="ppaction://hlinksldjump"/>
            </p:cNvPr>
            <p:cNvSpPr txBox="1"/>
            <p:nvPr/>
          </p:nvSpPr>
          <p:spPr>
            <a:xfrm>
              <a:off x="14104" y="7736"/>
              <a:ext cx="356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核心知识讲练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02166" y="5577330"/>
            <a:ext cx="1976755" cy="461645"/>
            <a:chOff x="13463" y="7736"/>
            <a:chExt cx="3113" cy="727"/>
          </a:xfrm>
        </p:grpSpPr>
        <p:sp>
          <p:nvSpPr>
            <p:cNvPr id="35" name="TextBox 42">
              <a:hlinkClick r:id="rId2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知识梳理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967415" y="5577330"/>
            <a:ext cx="1976755" cy="461645"/>
            <a:chOff x="13463" y="7736"/>
            <a:chExt cx="3113" cy="727"/>
          </a:xfrm>
        </p:grpSpPr>
        <p:sp>
          <p:nvSpPr>
            <p:cNvPr id="38" name="TextBox 42">
              <a:hlinkClick r:id="rId3" action="ppaction://hlinksldjump"/>
            </p:cNvPr>
            <p:cNvSpPr txBox="1"/>
            <p:nvPr/>
          </p:nvSpPr>
          <p:spPr>
            <a:xfrm>
              <a:off x="14104" y="7736"/>
              <a:ext cx="2472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spc="3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课堂检测</a:t>
              </a:r>
              <a:endParaRPr lang="zh-CN" altLang="en-US" sz="2400" spc="3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3463" y="7874"/>
              <a:ext cx="483" cy="483"/>
            </a:xfrm>
            <a:prstGeom prst="ellipse">
              <a:avLst/>
            </a:prstGeom>
            <a:solidFill>
              <a:srgbClr val="009E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23"/>
          <p:cNvSpPr txBox="1">
            <a:spLocks noChangeArrowheads="1"/>
          </p:cNvSpPr>
          <p:nvPr/>
        </p:nvSpPr>
        <p:spPr bwMode="auto">
          <a:xfrm>
            <a:off x="3202744" y="3156198"/>
            <a:ext cx="57230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12090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0" noProof="0" smtClean="0">
                <a:solidFill>
                  <a:prstClr val="black"/>
                </a:solidFill>
              </a:rPr>
              <a:t>课时</a:t>
            </a:r>
            <a:r>
              <a:rPr lang="en-US" altLang="zh-CN" sz="3200" b="0" noProof="0" smtClean="0">
                <a:solidFill>
                  <a:prstClr val="black"/>
                </a:solidFill>
              </a:rPr>
              <a:t>24     </a:t>
            </a:r>
            <a:r>
              <a:rPr lang="zh-CN" altLang="en-US" sz="3200" b="0" noProof="0" smtClean="0">
                <a:solidFill>
                  <a:prstClr val="black"/>
                </a:solidFill>
              </a:rPr>
              <a:t>与圆有关的位置关系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12643" y="795665"/>
            <a:ext cx="5594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三、三角形的外接圆、内切圆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7064" y="1500515"/>
          <a:ext cx="11255037" cy="3273552"/>
        </p:xfrm>
        <a:graphic>
          <a:graphicData uri="http://schemas.openxmlformats.org/drawingml/2006/table">
            <a:tbl>
              <a:tblPr/>
              <a:tblGrid>
                <a:gridCol w="672482"/>
                <a:gridCol w="1603654"/>
                <a:gridCol w="1940943"/>
                <a:gridCol w="1699404"/>
                <a:gridCol w="3588589"/>
                <a:gridCol w="1749965"/>
              </a:tblGrid>
              <a:tr h="26535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圆心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性质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作法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23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外接圆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经过三角形三个顶点的圆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三角形的外心：三条边的垂直平分线的交点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外心到三角形三个顶点的距离相等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作任意两条边的垂直平分线交于一点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（即圆心）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，连接该点和任意一顶点；以交点为圆心，所连线段长为半径作圆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276" name="Picture 4" descr="E:\深圳数学做PPT\GD24SXZS23-4-1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943" y="2510287"/>
            <a:ext cx="1533735" cy="17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7064" y="967115"/>
          <a:ext cx="11255037" cy="3273552"/>
        </p:xfrm>
        <a:graphic>
          <a:graphicData uri="http://schemas.openxmlformats.org/drawingml/2006/table">
            <a:tbl>
              <a:tblPr/>
              <a:tblGrid>
                <a:gridCol w="672482"/>
                <a:gridCol w="1701283"/>
                <a:gridCol w="1705292"/>
                <a:gridCol w="1915064"/>
                <a:gridCol w="3571336"/>
                <a:gridCol w="1689580"/>
              </a:tblGrid>
              <a:tr h="26535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圆心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性质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作法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871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内切圆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与三角形各边都相切的圆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三角形的内心：三条角平分线的交点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内心到三角形三边的距离相等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作任意两角的平分线交于一点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_GB231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即圆心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_GB231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，过该点作任意一边的垂线段；以该点为圆心，垂线段的长为半径作圆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275" name="Picture 3" descr="E:\深圳数学做PPT\GD24SXZS23-4-2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749" y="2339650"/>
            <a:ext cx="1554911" cy="8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71462" y="4152804"/>
            <a:ext cx="118618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注</a:t>
            </a: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ea typeface="楷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）不在同一条直线上的三个点确定一个圆</a:t>
            </a:r>
            <a:r>
              <a:rPr lang="zh-CN" altLang="zh-CN" kern="100" smtClean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1050" kern="10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kern="100" smtClean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）过不在同一直线上的三点作圆，可连接两条任意两点间的线段，再作这两条线段的垂直平分线交于一点，后续步骤同作三角形的外接圆．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28" y="919878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876425" y="850553"/>
            <a:ext cx="9915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6.</a:t>
            </a:r>
            <a:r>
              <a:rPr lang="zh-CN" altLang="zh-CN" kern="10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的外接圆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zh-CN" altLang="zh-CN" kern="10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70°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zh-CN" altLang="zh-CN" kern="10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则</a:t>
            </a:r>
            <a:endParaRPr lang="zh-CN" altLang="zh-CN" sz="1050" kern="100">
              <a:latin typeface="仿宋" panose="02010609060101010101" pitchFamily="49" charset="-122"/>
              <a:ea typeface="仿宋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6250" y="1443098"/>
            <a:ext cx="4249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BOC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6322" name="Picture 2" descr="SZ24SXZS24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69"/>
          <a:stretch>
            <a:fillRect/>
          </a:stretch>
        </p:blipFill>
        <p:spPr bwMode="auto">
          <a:xfrm>
            <a:off x="4725490" y="2345306"/>
            <a:ext cx="2646860" cy="235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608148" y="4763665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>
                <a:solidFill>
                  <a:srgbClr val="000000"/>
                </a:solidFill>
              </a:rPr>
              <a:t>4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48024" y="1449973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140</a:t>
            </a:r>
            <a:r>
              <a:rPr lang="en-US" altLang="zh-CN" smtClean="0">
                <a:solidFill>
                  <a:srgbClr val="FF0000"/>
                </a:solidFill>
              </a:rPr>
              <a:t>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5300" y="869603"/>
            <a:ext cx="10534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mtClean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变</a:t>
            </a: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式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7.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的内切圆，若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70°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BOC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__________.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7346" name="Picture 2" descr="SZ24SXZS24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5"/>
          <a:stretch>
            <a:fillRect/>
          </a:stretch>
        </p:blipFill>
        <p:spPr bwMode="auto">
          <a:xfrm>
            <a:off x="4581524" y="2595071"/>
            <a:ext cx="2733675" cy="255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762136" y="5081915"/>
            <a:ext cx="7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5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23487" y="1611430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125°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2"/>
          <p:cNvSpPr txBox="1"/>
          <p:nvPr/>
        </p:nvSpPr>
        <p:spPr>
          <a:xfrm>
            <a:off x="2566814" y="3036730"/>
            <a:ext cx="7430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核心知识讲练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971" y="963136"/>
            <a:ext cx="2249170" cy="4565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62015" y="929808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切线的性质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31971" y="1537722"/>
            <a:ext cx="111075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与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相切于点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，连接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并延长交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于点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，连接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OC</a:t>
            </a:r>
            <a:r>
              <a:rPr lang="zh-CN" altLang="zh-CN" kern="100" smtClean="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 smtClean="0">
                <a:solidFill>
                  <a:srgbClr val="000000"/>
                </a:solidFill>
                <a:cs typeface="Times New Roman" panose="02020603050405020304" pitchFamily="18" charset="0"/>
              </a:rPr>
              <a:t>     </a:t>
            </a:r>
            <a:r>
              <a:rPr lang="en-US" altLang="zh-CN" i="1" kern="100" smtClean="0">
                <a:solidFill>
                  <a:srgbClr val="000000"/>
                </a:solidFill>
                <a:cs typeface="Courier New" panose="02070309020205020404" pitchFamily="49" charset="0"/>
              </a:rPr>
              <a:t>OA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，则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的度数为（　　）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15°    </a:t>
            </a:r>
            <a:endParaRPr lang="en-US" altLang="zh-CN" kern="100" smtClean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22.5°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30°    </a:t>
            </a:r>
            <a:endParaRPr lang="en-US" altLang="zh-CN" kern="100" smtClean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45°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181350" y="2124075"/>
          <a:ext cx="19335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2" name="Document" r:id="rId2" imgW="1936115" imgH="993775" progId="Word.Document.12">
                  <p:embed/>
                </p:oleObj>
              </mc:Choice>
              <mc:Fallback>
                <p:oleObj name="Document" r:id="rId2" imgW="1936115" imgH="993775" progId="Word.Document.12">
                  <p:embed/>
                  <p:pic>
                    <p:nvPicPr>
                      <p:cNvPr id="0" name="图片 5840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1350" y="2124075"/>
                        <a:ext cx="193357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0" name="Picture 2" descr="GD24SXZS23-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2817003"/>
            <a:ext cx="2692400" cy="216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9094298" y="498482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215261" y="235776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6725" y="747147"/>
            <a:ext cx="1104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zh-CN" altLang="zh-CN" kern="100" smtClean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 smtClean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lang="zh-CN" altLang="en-US" kern="100" smtClean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zh-CN" altLang="zh-CN" kern="100" smtClean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7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，一把直尺、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的直角三角板和光盘如图摆放，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为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角与直尺交点，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，则光盘的直径是（　　）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    </a:t>
            </a:r>
            <a:endParaRPr lang="en-US" altLang="zh-CN" kern="100" smtClean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 smtClean="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    </a:t>
            </a:r>
            <a:endParaRPr lang="en-US" altLang="zh-CN" kern="100" smtClean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 smtClean="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9394" name="Picture 2" descr="SZ24SXZS24-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2732306"/>
            <a:ext cx="2241550" cy="155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041911" y="4410646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7</a:t>
            </a:r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856452" y="2732306"/>
          <a:ext cx="1939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6" name="Document" r:id="rId2" imgW="12058650" imgH="6181725" progId="Word.Document.12">
                  <p:embed/>
                </p:oleObj>
              </mc:Choice>
              <mc:Fallback>
                <p:oleObj name="Document" r:id="rId2" imgW="12058650" imgH="6181725" progId="Word.Document.12">
                  <p:embed/>
                  <p:pic>
                    <p:nvPicPr>
                      <p:cNvPr id="0" name="对象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56452" y="2732306"/>
                        <a:ext cx="19399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855788" y="4052888"/>
          <a:ext cx="1939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7" name="Document" r:id="rId4" imgW="12058650" imgH="6181725" progId="Word.Document.12">
                  <p:embed/>
                </p:oleObj>
              </mc:Choice>
              <mc:Fallback>
                <p:oleObj name="Document" r:id="rId4" imgW="12058650" imgH="6181725" progId="Word.Document.12">
                  <p:embed/>
                  <p:pic>
                    <p:nvPicPr>
                      <p:cNvPr id="0" name="对象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5788" y="4052888"/>
                        <a:ext cx="19399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9477052" y="1478117"/>
            <a:ext cx="1165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D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3113" y="691572"/>
            <a:ext cx="112415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8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的直径，点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上一点，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与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相切于点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，过点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作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BD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，连接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0418" name="Picture 2" descr="GD24SXZS23-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085" y="1759932"/>
            <a:ext cx="2306173" cy="234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313486" y="4256357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8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8546" y="2076567"/>
            <a:ext cx="7883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）求证：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的平分线；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0886" y="2494955"/>
            <a:ext cx="78759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证明：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，连接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与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相切于点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BD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BD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DBC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OBC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OBC</a:t>
            </a:r>
            <a:r>
              <a:rPr lang="en-US" altLang="zh-CN" kern="100" smtClean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en-US" altLang="zh-CN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>
                <a:solidFill>
                  <a:srgbClr val="FF0000"/>
                </a:solidFill>
              </a:rPr>
              <a:t>BC</a:t>
            </a:r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>
                <a:solidFill>
                  <a:srgbClr val="FF0000"/>
                </a:solidFill>
              </a:rPr>
              <a:t>ABD</a:t>
            </a:r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的平分线．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9365455" y="1708641"/>
            <a:ext cx="2421432" cy="3094638"/>
            <a:chOff x="9423085" y="1684939"/>
            <a:chExt cx="2421432" cy="30946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23085" y="1684939"/>
              <a:ext cx="2421432" cy="242143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0133148" y="4256357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2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782325"/>
            <a:ext cx="8215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，求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的长．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" name="Picture 2" descr="GD24SXZS23-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085" y="1759932"/>
            <a:ext cx="2306173" cy="234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313486" y="4256357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8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85455" y="1459093"/>
            <a:ext cx="86313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的直径，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BD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ACB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由（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），得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CBD</a:t>
            </a:r>
            <a:r>
              <a:rPr lang="en-US" altLang="zh-CN" kern="100" smtClean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en-US" altLang="zh-CN" kern="100" smtClean="0">
              <a:solidFill>
                <a:srgbClr val="FF0000"/>
              </a:solidFill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∽△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CBD</a:t>
            </a:r>
            <a:r>
              <a:rPr lang="en-US" altLang="zh-CN" kern="100" smtClean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64540" y="4779577"/>
          <a:ext cx="10845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3" name="Document" r:id="rId2" imgW="10864215" imgH="992505" progId="Word.Document.12">
                  <p:embed/>
                </p:oleObj>
              </mc:Choice>
              <mc:Fallback>
                <p:oleObj name="Document" r:id="rId2" imgW="10864215" imgH="992505" progId="Word.Document.12">
                  <p:embed/>
                  <p:pic>
                    <p:nvPicPr>
                      <p:cNvPr id="0" name="图片 635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4540" y="4779577"/>
                        <a:ext cx="1084580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88" y="774195"/>
            <a:ext cx="2249170" cy="4565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22358" y="707540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切线的判定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5123" y="1160906"/>
            <a:ext cx="114387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，在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中，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为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的角平分线，以点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为圆心，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长为半径作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，交线段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于点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.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求证：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为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的切线．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1442" name="Picture 2" descr="GD24SXZS23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86" y="2849418"/>
            <a:ext cx="2498957" cy="231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9788584" y="5163013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6815" y="3005947"/>
            <a:ext cx="744266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证明：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，过点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作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OH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于点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H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</a:t>
            </a:r>
            <a:r>
              <a:rPr lang="zh-CN" altLang="zh-CN" kern="100" smtClean="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又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平分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OH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OH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OH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为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的半径．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为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的切线．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04598" y="2819779"/>
            <a:ext cx="2600732" cy="2866454"/>
            <a:chOff x="9104598" y="2819779"/>
            <a:chExt cx="2600732" cy="286645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04598" y="2819779"/>
              <a:ext cx="2600732" cy="2343234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9608246" y="5163013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3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2912745" y="3036730"/>
            <a:ext cx="649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4463" y="1127460"/>
            <a:ext cx="11291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5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zh-CN" altLang="zh-CN" kern="100" smtClean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 smtClean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2023</a:t>
            </a:r>
            <a:r>
              <a:rPr lang="zh-CN" altLang="en-US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深圳</a:t>
            </a:r>
            <a:r>
              <a:rPr lang="zh-CN" altLang="zh-CN" kern="100" smtClean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10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，在单位长度为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的网格中，点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均在格点上，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，以点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为圆心，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长为半径画圆，请按下列步骤完成作图，并回答问题：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4463" y="3041449"/>
            <a:ext cx="99614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过点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作切线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，且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ea typeface="楷体_GB2312"/>
                <a:cs typeface="Times New Roman" panose="02020603050405020304" pitchFamily="18" charset="0"/>
              </a:rPr>
              <a:t>（点</a:t>
            </a:r>
            <a:r>
              <a:rPr lang="en-US" altLang="zh-CN" i="1" kern="100">
                <a:solidFill>
                  <a:srgbClr val="000000"/>
                </a:solidFill>
                <a:ea typeface="楷体_GB2312"/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ea typeface="楷体_GB2312"/>
                <a:cs typeface="Times New Roman" panose="02020603050405020304" pitchFamily="18" charset="0"/>
              </a:rPr>
              <a:t>在</a:t>
            </a:r>
            <a:r>
              <a:rPr lang="en-US" altLang="zh-CN" i="1" kern="100">
                <a:solidFill>
                  <a:srgbClr val="000000"/>
                </a:solidFill>
                <a:ea typeface="楷体_GB2312"/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ea typeface="楷体_GB2312"/>
                <a:cs typeface="Times New Roman" panose="02020603050405020304" pitchFamily="18" charset="0"/>
              </a:rPr>
              <a:t>的上方）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连接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，交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于点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连接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，与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交于点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</a:t>
            </a:r>
            <a:r>
              <a:rPr lang="en-US" altLang="zh-CN" kern="100" smtClean="0">
                <a:solidFill>
                  <a:srgbClr val="00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2466" name="Picture 2" descr="SZ24SXZS24-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54" y="2570492"/>
            <a:ext cx="3122064" cy="213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757005" y="4912789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10</a:t>
            </a: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2425954"/>
            <a:ext cx="11675918" cy="3170040"/>
            <a:chOff x="0" y="2425954"/>
            <a:chExt cx="11675918" cy="3170040"/>
          </a:xfrm>
        </p:grpSpPr>
        <p:sp>
          <p:nvSpPr>
            <p:cNvPr id="2" name="矩形 1"/>
            <p:cNvSpPr/>
            <p:nvPr/>
          </p:nvSpPr>
          <p:spPr>
            <a:xfrm>
              <a:off x="0" y="5072774"/>
              <a:ext cx="29780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713740" algn="just">
                <a:spcAft>
                  <a:spcPts val="0"/>
                </a:spcAft>
              </a:pPr>
              <a:r>
                <a:rPr lang="zh-CN" altLang="en-US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解：</a:t>
              </a:r>
              <a:r>
                <a:rPr lang="zh-CN" altLang="zh-CN" kern="10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如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4.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8413087" y="2425954"/>
              <a:ext cx="3262831" cy="3010319"/>
              <a:chOff x="8413087" y="1358890"/>
              <a:chExt cx="3262831" cy="3010319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413087" y="1358890"/>
                <a:ext cx="3262831" cy="2304419"/>
              </a:xfrm>
              <a:prstGeom prst="rect">
                <a:avLst/>
              </a:prstGeom>
            </p:spPr>
          </p:pic>
          <p:sp>
            <p:nvSpPr>
              <p:cNvPr id="9" name="矩形 8"/>
              <p:cNvSpPr/>
              <p:nvPr/>
            </p:nvSpPr>
            <p:spPr>
              <a:xfrm>
                <a:off x="9666435" y="3845989"/>
                <a:ext cx="108555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altLang="zh-CN" kern="10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答图</a:t>
                </a:r>
                <a:r>
                  <a:rPr lang="en-US" altLang="zh-CN" kern="100">
                    <a:solidFill>
                      <a:srgbClr val="FF0000"/>
                    </a:solidFill>
                    <a:cs typeface="Courier New" panose="02070309020205020404" pitchFamily="49" charset="0"/>
                  </a:rPr>
                  <a:t>4</a:t>
                </a:r>
                <a:endParaRPr lang="zh-CN" altLang="zh-CN" sz="1050" kern="100">
                  <a:latin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0003" y="661622"/>
            <a:ext cx="996141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mtClean="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）求证：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为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的切线</a:t>
            </a:r>
            <a:r>
              <a:rPr lang="zh-CN" altLang="zh-CN" kern="100" smtClean="0">
                <a:solidFill>
                  <a:srgbClr val="000000"/>
                </a:solidFill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2466" name="Picture 2" descr="SZ24SXZS24-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54" y="1503692"/>
            <a:ext cx="3122064" cy="213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757005" y="3845989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10</a:t>
            </a: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8413087" y="1358890"/>
            <a:ext cx="3262831" cy="3010319"/>
            <a:chOff x="8413087" y="1358890"/>
            <a:chExt cx="3262831" cy="301031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13087" y="1358890"/>
              <a:ext cx="3262831" cy="2304419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666435" y="3845989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4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912582" y="1358890"/>
            <a:ext cx="72057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证明</a:t>
            </a:r>
            <a:r>
              <a:rPr lang="zh-CN" altLang="en-US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的切线，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OAC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</a:t>
            </a:r>
            <a:r>
              <a:rPr lang="en-US" altLang="zh-CN" kern="100" smtClean="0">
                <a:solidFill>
                  <a:srgbClr val="FF0000"/>
                </a:solidFill>
                <a:cs typeface="Courier New" panose="02070309020205020404" pitchFamily="49" charset="0"/>
              </a:rPr>
              <a:t>°.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57811" y="2109461"/>
          <a:ext cx="108458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2" name="Document" r:id="rId3" imgW="10864215" imgH="595630" progId="Word.Document.12">
                  <p:embed/>
                </p:oleObj>
              </mc:Choice>
              <mc:Fallback>
                <p:oleObj name="Document" r:id="rId3" imgW="10864215" imgH="595630" progId="Word.Document.12">
                  <p:embed/>
                  <p:pic>
                    <p:nvPicPr>
                      <p:cNvPr id="0" name="图片 624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811" y="2109461"/>
                        <a:ext cx="1084580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912582" y="2511099"/>
            <a:ext cx="67866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由题意，得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3.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又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5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AOC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DOB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AOC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≌△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DOB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SAS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OAC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ODB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ODB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90°.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又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的半径，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为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的切线．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0003" y="764974"/>
            <a:ext cx="996141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mtClean="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）求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的长度</a:t>
            </a:r>
            <a:r>
              <a:rPr lang="zh-CN" altLang="zh-CN" kern="100" smtClean="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2466" name="Picture 2" descr="SZ24SXZS24-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54" y="2046617"/>
            <a:ext cx="3122064" cy="213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757005" y="4388914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10</a:t>
            </a: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413087" y="1901815"/>
            <a:ext cx="3262831" cy="3010319"/>
            <a:chOff x="8413087" y="1358890"/>
            <a:chExt cx="3262831" cy="301031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13087" y="1358890"/>
              <a:ext cx="3262831" cy="230441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9666435" y="3845989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4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00003" y="1421820"/>
            <a:ext cx="82058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smtClean="0">
                <a:solidFill>
                  <a:srgbClr val="FF0000"/>
                </a:solidFill>
                <a:cs typeface="Times New Roman" panose="02020603050405020304" pitchFamily="18" charset="0"/>
              </a:rPr>
              <a:t>解：</a:t>
            </a:r>
            <a:r>
              <a:rPr lang="zh-CN" altLang="zh-CN" kern="100" smtClean="0">
                <a:solidFill>
                  <a:srgbClr val="FF0000"/>
                </a:solidFill>
                <a:cs typeface="Times New Roman" panose="02020603050405020304" pitchFamily="18" charset="0"/>
              </a:rPr>
              <a:t>由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），得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ODB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90°.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CAO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又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CDE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∽△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CAO</a:t>
            </a:r>
            <a:r>
              <a:rPr lang="en-US" altLang="zh-CN" kern="100" smtClean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782493" y="3203887"/>
          <a:ext cx="10845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6" name="Document" r:id="rId3" imgW="10864215" imgH="992505" progId="Word.Document.12">
                  <p:embed/>
                </p:oleObj>
              </mc:Choice>
              <mc:Fallback>
                <p:oleObj name="Document" r:id="rId3" imgW="10864215" imgH="992505" progId="Word.Document.12">
                  <p:embed/>
                  <p:pic>
                    <p:nvPicPr>
                      <p:cNvPr id="0" name="图片 655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2493" y="3203887"/>
                        <a:ext cx="1084580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92075" y="4551558"/>
          <a:ext cx="10845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7" name="Document" r:id="rId5" imgW="10864215" imgH="992505" progId="Word.Document.12">
                  <p:embed/>
                </p:oleObj>
              </mc:Choice>
              <mc:Fallback>
                <p:oleObj name="Document" r:id="rId5" imgW="10864215" imgH="992505" progId="Word.Document.12">
                  <p:embed/>
                  <p:pic>
                    <p:nvPicPr>
                      <p:cNvPr id="0" name="图片 655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4551558"/>
                        <a:ext cx="1084580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00003" y="5344713"/>
            <a:ext cx="494879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2.5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1.5.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4320" y="3955480"/>
            <a:ext cx="36840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1025" y="533966"/>
            <a:ext cx="111442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6.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扬州）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，在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中，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是边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上一点，且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BCD</a:t>
            </a:r>
            <a:r>
              <a:rPr lang="zh-CN" altLang="zh-CN" kern="100" smtClean="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 smtClean="0">
                <a:solidFill>
                  <a:srgbClr val="000000"/>
                </a:solidFill>
                <a:cs typeface="Times New Roman" panose="02020603050405020304" pitchFamily="18" charset="0"/>
              </a:rPr>
              <a:t>    </a:t>
            </a:r>
            <a:r>
              <a:rPr lang="en-US" altLang="zh-CN" kern="10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在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上，以点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为圆心的圆经过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两点．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086225" y="1216253"/>
          <a:ext cx="19240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" name="Document" r:id="rId1" imgW="1927225" imgH="987425" progId="Word.Document.12">
                  <p:embed/>
                </p:oleObj>
              </mc:Choice>
              <mc:Fallback>
                <p:oleObj name="Document" r:id="rId1" imgW="1927225" imgH="987425" progId="Word.Document.12">
                  <p:embed/>
                  <p:pic>
                    <p:nvPicPr>
                      <p:cNvPr id="0" name="图片 6456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86225" y="1216253"/>
                        <a:ext cx="19240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4" name="Picture 2" descr="GD24SXZS23-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49" y="3366505"/>
            <a:ext cx="2574926" cy="173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250124" y="5187785"/>
            <a:ext cx="884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11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0050" y="2565290"/>
            <a:ext cx="9458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）试判断直线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与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的位置关系，并说明理由；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039757" y="3332070"/>
            <a:ext cx="2799762" cy="2363410"/>
            <a:chOff x="9039757" y="3332070"/>
            <a:chExt cx="2799762" cy="236341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9757" y="3332070"/>
              <a:ext cx="2799762" cy="184019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0049171" y="5172260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5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285875" y="3085653"/>
            <a:ext cx="7750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zh-CN" kern="100" smtClean="0">
                <a:solidFill>
                  <a:srgbClr val="FF0000"/>
                </a:solidFill>
                <a:cs typeface="Times New Roman" panose="02020603050405020304" pitchFamily="18" charset="0"/>
              </a:rPr>
              <a:t>直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线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与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相切．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理由：如答图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5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，连接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OD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ODC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BOD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ODC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BCD</a:t>
            </a:r>
            <a:r>
              <a:rPr lang="zh-CN" altLang="zh-CN" kern="100" smtClean="0">
                <a:solidFill>
                  <a:srgbClr val="FF0000"/>
                </a:solidFill>
                <a:cs typeface="Times New Roman" panose="02020603050405020304" pitchFamily="18" charset="0"/>
              </a:rPr>
              <a:t>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52550" y="5534025"/>
            <a:ext cx="7210425" cy="992188"/>
            <a:chOff x="1352550" y="5534025"/>
            <a:chExt cx="7210425" cy="992188"/>
          </a:xfrm>
        </p:grpSpPr>
        <p:sp>
          <p:nvSpPr>
            <p:cNvPr id="2" name="矩形 1"/>
            <p:cNvSpPr/>
            <p:nvPr/>
          </p:nvSpPr>
          <p:spPr>
            <a:xfrm>
              <a:off x="1352550" y="5711005"/>
              <a:ext cx="721042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又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∠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BCD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     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∠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，即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∠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2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∠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BCD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，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3365500" y="5534025"/>
            <a:ext cx="1917700" cy="992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65" name="Document" r:id="rId5" imgW="1927225" imgH="987425" progId="Word.Document.12">
                    <p:embed/>
                  </p:oleObj>
                </mc:Choice>
                <mc:Fallback>
                  <p:oleObj name="Document" r:id="rId5" imgW="1927225" imgH="987425" progId="Word.Document.12">
                    <p:embed/>
                    <p:pic>
                      <p:nvPicPr>
                        <p:cNvPr id="0" name="对象 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65500" y="5534025"/>
                          <a:ext cx="1917700" cy="992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GD24SXZS23-1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4" y="2080630"/>
            <a:ext cx="2574926" cy="173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726249" y="3901910"/>
            <a:ext cx="884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11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515882" y="2061720"/>
            <a:ext cx="2799762" cy="2363410"/>
            <a:chOff x="9039757" y="3332070"/>
            <a:chExt cx="2799762" cy="236341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39757" y="3332070"/>
              <a:ext cx="2799762" cy="184019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0049171" y="5172260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5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271225" y="1266378"/>
            <a:ext cx="775023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BOD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</a:t>
            </a:r>
            <a:r>
              <a:rPr lang="zh-CN" altLang="zh-CN" kern="100" smtClean="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BOD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</a:t>
            </a:r>
            <a:r>
              <a:rPr lang="en-US" altLang="zh-CN" kern="100" smtClean="0">
                <a:solidFill>
                  <a:srgbClr val="FF0000"/>
                </a:solidFill>
                <a:cs typeface="Courier New" panose="02070309020205020404" pitchFamily="49" charset="0"/>
              </a:rPr>
              <a:t>°.</a:t>
            </a:r>
            <a:endParaRPr lang="en-US" altLang="zh-CN" kern="100" smtClean="0">
              <a:solidFill>
                <a:srgbClr val="FF0000"/>
              </a:solidFill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BDO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OD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的半径</a:t>
            </a:r>
            <a:r>
              <a:rPr lang="zh-CN" altLang="zh-CN" kern="100" smtClean="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直线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与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相切．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4800" y="875497"/>
            <a:ext cx="9734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）若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sin 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 smtClean="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 smtClean="0">
                <a:solidFill>
                  <a:srgbClr val="000000"/>
                </a:solidFill>
                <a:cs typeface="Times New Roman" panose="02020603050405020304" pitchFamily="18" charset="0"/>
              </a:rPr>
              <a:t>      </a:t>
            </a:r>
            <a:r>
              <a:rPr lang="zh-CN" altLang="zh-CN" kern="100" smtClean="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的半径为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，求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的长．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676650" y="641807"/>
          <a:ext cx="23907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8" name="Document" r:id="rId1" imgW="2392045" imgH="987425" progId="Word.Document.12">
                  <p:embed/>
                </p:oleObj>
              </mc:Choice>
              <mc:Fallback>
                <p:oleObj name="Document" r:id="rId1" imgW="2392045" imgH="987425" progId="Word.Document.12">
                  <p:embed/>
                  <p:pic>
                    <p:nvPicPr>
                      <p:cNvPr id="0" name="图片 6870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76650" y="641807"/>
                        <a:ext cx="239077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GD24SXZS23-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4" y="2080630"/>
            <a:ext cx="2574926" cy="173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9726249" y="3901910"/>
            <a:ext cx="884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11</a:t>
            </a:r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41350" y="1395413"/>
          <a:ext cx="10860088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9" name="Document" r:id="rId4" imgW="10864215" imgH="1651635" progId="Word.Document.12">
                  <p:embed/>
                </p:oleObj>
              </mc:Choice>
              <mc:Fallback>
                <p:oleObj name="Document" r:id="rId4" imgW="10864215" imgH="1651635" progId="Word.Document.12">
                  <p:embed/>
                  <p:pic>
                    <p:nvPicPr>
                      <p:cNvPr id="0" name="图片 6870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350" y="1395413"/>
                        <a:ext cx="10860088" cy="164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41350" y="2314320"/>
          <a:ext cx="10860088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0" name="Document" r:id="rId6" imgW="10864215" imgH="1415415" progId="Word.Document.12">
                  <p:embed/>
                </p:oleObj>
              </mc:Choice>
              <mc:Fallback>
                <p:oleObj name="Document" r:id="rId6" imgW="10864215" imgH="1415415" progId="Word.Document.12">
                  <p:embed/>
                  <p:pic>
                    <p:nvPicPr>
                      <p:cNvPr id="0" name="对象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1350" y="2314320"/>
                        <a:ext cx="10860088" cy="141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54050" y="3739366"/>
          <a:ext cx="108585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1" name="Document" r:id="rId8" imgW="10864215" imgH="966470" progId="Word.Document.12">
                  <p:embed/>
                </p:oleObj>
              </mc:Choice>
              <mc:Fallback>
                <p:oleObj name="Document" r:id="rId8" imgW="10864215" imgH="966470" progId="Word.Document.12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4050" y="3739366"/>
                        <a:ext cx="108585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47700" y="2870200"/>
          <a:ext cx="10858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2" name="Document" r:id="rId10" imgW="10864215" imgH="1004570" progId="Word.Document.12">
                  <p:embed/>
                </p:oleObj>
              </mc:Choice>
              <mc:Fallback>
                <p:oleObj name="Document" r:id="rId10" imgW="10864215" imgH="1004570" progId="Word.Document.12">
                  <p:embed/>
                  <p:pic>
                    <p:nvPicPr>
                      <p:cNvPr id="0" name="对象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7700" y="2870200"/>
                        <a:ext cx="10858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38175" y="4327944"/>
          <a:ext cx="10858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3" name="Document" r:id="rId12" imgW="10864215" imgH="928370" progId="Word.Document.12">
                  <p:embed/>
                </p:oleObj>
              </mc:Choice>
              <mc:Fallback>
                <p:oleObj name="Document" r:id="rId12" imgW="10864215" imgH="928370" progId="Word.Document.12">
                  <p:embed/>
                  <p:pic>
                    <p:nvPicPr>
                      <p:cNvPr id="0" name="对象 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8175" y="4327944"/>
                        <a:ext cx="108585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47700" y="5042044"/>
          <a:ext cx="10858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4" name="Document" r:id="rId14" imgW="10864215" imgH="1207770" progId="Word.Document.12">
                  <p:embed/>
                </p:oleObj>
              </mc:Choice>
              <mc:Fallback>
                <p:oleObj name="Document" r:id="rId14" imgW="10864215" imgH="1207770" progId="Word.Document.12">
                  <p:embed/>
                  <p:pic>
                    <p:nvPicPr>
                      <p:cNvPr id="0" name="对象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7700" y="5042044"/>
                        <a:ext cx="108585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15882" y="2061720"/>
            <a:ext cx="2799762" cy="184019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525296" y="3901910"/>
            <a:ext cx="108555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5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2912745" y="3036730"/>
            <a:ext cx="649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课堂检测</a:t>
            </a:r>
            <a:endParaRPr lang="zh-CN" altLang="en-US" sz="44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12039" y="1176960"/>
            <a:ext cx="11337155" cy="3970318"/>
          </a:xfrm>
        </p:spPr>
        <p:txBody>
          <a:bodyPr/>
          <a:lstStyle/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．如图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PA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PB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的切线，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为切点，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AC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的直径，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BAC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20°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的度数为（　　）</a:t>
            </a:r>
            <a:endParaRPr lang="zh-CN" altLang="zh-CN" sz="1050" kern="10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50°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endParaRPr lang="en-US" altLang="zh-CN" sz="2800" b="1" kern="10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70°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endParaRPr lang="en-US" altLang="zh-CN" sz="2800" b="1" kern="10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110°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endParaRPr lang="en-US" altLang="zh-CN" sz="2800" b="1" kern="10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40°</a:t>
            </a:r>
            <a:endParaRPr lang="zh-CN" altLang="zh-CN" sz="1050" kern="10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6562" name="Picture 2" descr="GD24SXZS23-1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2686050"/>
            <a:ext cx="324979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611947" y="4729490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12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858440" y="199581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D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1243635"/>
            <a:ext cx="11337155" cy="3970318"/>
          </a:xfrm>
        </p:spPr>
        <p:txBody>
          <a:bodyPr/>
          <a:lstStyle/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．如图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相切于点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AO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相交于点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AC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的半径为（　　）</a:t>
            </a:r>
            <a:endParaRPr lang="zh-CN" altLang="zh-CN" sz="2800" b="1" kern="10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endParaRPr lang="en-US" altLang="zh-CN" sz="2800" b="1" kern="10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endParaRPr lang="en-US" altLang="zh-CN" sz="2800" b="1" kern="10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endParaRPr lang="en-US" altLang="zh-CN" sz="2800" b="1" kern="10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endParaRPr lang="zh-CN" altLang="zh-CN" sz="1050" kern="10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7586" name="Picture 2" descr="GD24SXZS23-1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9" y="2683126"/>
            <a:ext cx="2214562" cy="2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860862" y="4892494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13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57811" y="203391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805485"/>
            <a:ext cx="11337155" cy="2031325"/>
          </a:xfrm>
        </p:spPr>
        <p:txBody>
          <a:bodyPr/>
          <a:lstStyle/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．如图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，已知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的外接圆，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的直径，点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BA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的延长线上，连接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DC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并延长至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DCA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DBC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BCE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60°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CD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AD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__________.</a:t>
            </a:r>
            <a:endParaRPr lang="en-US" altLang="zh-CN" sz="2800" b="1" kern="10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485900" y="2162175"/>
          <a:ext cx="15906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9" name="Document" r:id="rId1" imgW="1593215" imgH="593090" progId="Word.Document.12">
                  <p:embed/>
                </p:oleObj>
              </mc:Choice>
              <mc:Fallback>
                <p:oleObj name="Document" r:id="rId1" imgW="1593215" imgH="593090" progId="Word.Document.12">
                  <p:embed/>
                  <p:pic>
                    <p:nvPicPr>
                      <p:cNvPr id="0" name="图片 696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85900" y="2162175"/>
                        <a:ext cx="159067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35" name="Picture 3" descr="GD24SXZS23-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273593"/>
            <a:ext cx="2720975" cy="195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927955" y="5320040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14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607980" y="2162175"/>
            <a:ext cx="1084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89664" y="702762"/>
            <a:ext cx="5594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一、点、直线与圆的位置关系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42925" y="1249335"/>
          <a:ext cx="11154495" cy="5099407"/>
        </p:xfrm>
        <a:graphic>
          <a:graphicData uri="http://schemas.openxmlformats.org/drawingml/2006/table">
            <a:tbl>
              <a:tblPr/>
              <a:tblGrid>
                <a:gridCol w="4408845"/>
                <a:gridCol w="2173649"/>
                <a:gridCol w="1732831"/>
                <a:gridCol w="1438275"/>
                <a:gridCol w="1400895"/>
              </a:tblGrid>
              <a:tr h="147682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点与圆的位置关系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（设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⊙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的半径为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某点到圆心的距离为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直线与圆的位置关系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（设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⊙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的半径为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，圆心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到直线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的距离为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13289">
                <a:tc row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altLang="zh-CN" sz="2600" b="1" kern="10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altLang="zh-CN" sz="2600" b="1" kern="10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altLang="zh-CN" sz="2600" b="1" kern="10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）点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600" b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在圆外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⇔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&gt;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600" b="1" kern="1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en-US" altLang="zh-CN" sz="2600" b="0" kern="100" smtClean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）点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600" b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在圆上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⇔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600" b="1" i="1" kern="1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r</a:t>
                      </a:r>
                      <a:endParaRPr lang="en-US" sz="2600" b="1" i="0" kern="10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）点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600" b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在圆内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⇔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r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位置关系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相交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相切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相离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484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51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公共点个数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289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直线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的名称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割线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切线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——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289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的关系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r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r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sz="2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&gt;</a:t>
                      </a:r>
                      <a:r>
                        <a:rPr lang="en-US" sz="26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r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25" marR="56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0184" name="Picture 8" descr="E:\深圳数学做PPT\GD24SXZS23-1-1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09" y="2913108"/>
            <a:ext cx="2290404" cy="168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E:\深圳数学做PPT\GD24SXZS23-1-2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04" y="3361649"/>
            <a:ext cx="992666" cy="11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E:\深圳数学做PPT\GD24SXZS23-1-3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144" y="3361649"/>
            <a:ext cx="1114573" cy="11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E:\深圳数学做PPT\GD24SXZS23-1-4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266" y="3361649"/>
            <a:ext cx="1181134" cy="10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1949508"/>
          </a:xfrm>
        </p:spPr>
        <p:txBody>
          <a:bodyPr/>
          <a:lstStyle/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Courier New" panose="02070309020205020404" pitchFamily="49" charset="0"/>
              </a:rPr>
              <a:t>2021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广东节选）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，在四边形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ABCD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CD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CD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90°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CD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求证：以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AD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为直径的圆与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BC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相切．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 </a:t>
            </a:r>
            <a:endParaRPr lang="zh-CN" altLang="zh-CN" sz="1050" kern="10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0658" name="Picture 2" descr="GD24SXZS23-1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869" y="2469243"/>
            <a:ext cx="1930400" cy="194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169861" y="454722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15</a:t>
            </a: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286428" y="2232933"/>
            <a:ext cx="2462766" cy="2831219"/>
            <a:chOff x="9286428" y="2232933"/>
            <a:chExt cx="2462766" cy="283121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6428" y="2232933"/>
              <a:ext cx="2462766" cy="224993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0079291" y="4540932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zh-CN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>
                  <a:solidFill>
                    <a:srgbClr val="FF0000"/>
                  </a:solidFill>
                </a:rPr>
                <a:t>6</a:t>
              </a:r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412039" y="2442936"/>
            <a:ext cx="87838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证明：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6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，取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的中点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 smtClean="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mtClean="0">
                <a:solidFill>
                  <a:srgbClr val="FF0000"/>
                </a:solidFill>
                <a:cs typeface="Times New Roman" panose="02020603050405020304" pitchFamily="18" charset="0"/>
              </a:rPr>
              <a:t>过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作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OH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于点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H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，延长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相交于点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G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OHC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OH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DCO</a:t>
            </a:r>
            <a:r>
              <a:rPr lang="en-US" altLang="zh-CN" kern="100" smtClean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GD24SXZS23-1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869" y="2469243"/>
            <a:ext cx="1930400" cy="194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169861" y="454722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15</a:t>
            </a: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286428" y="2232933"/>
            <a:ext cx="2462766" cy="2831219"/>
            <a:chOff x="9286428" y="2232933"/>
            <a:chExt cx="2462766" cy="283121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6428" y="2232933"/>
              <a:ext cx="2462766" cy="224993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0079291" y="4540932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zh-CN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>
                  <a:solidFill>
                    <a:srgbClr val="FF0000"/>
                  </a:solidFill>
                </a:rPr>
                <a:t>6</a:t>
              </a:r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0" y="1656251"/>
            <a:ext cx="101670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endParaRPr lang="en-US" altLang="zh-CN" kern="10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AOG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≌△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DOC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AAS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GO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AG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又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BG</a:t>
            </a:r>
            <a:r>
              <a:rPr lang="en-US" altLang="zh-CN" kern="100" smtClean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08662" y="894698"/>
          <a:ext cx="10845800" cy="177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5" name="Document" r:id="rId3" imgW="10864215" imgH="1784350" progId="Word.Document.12">
                  <p:embed/>
                </p:oleObj>
              </mc:Choice>
              <mc:Fallback>
                <p:oleObj name="Document" r:id="rId3" imgW="10864215" imgH="1784350" progId="Word.Document.12">
                  <p:embed/>
                  <p:pic>
                    <p:nvPicPr>
                      <p:cNvPr id="0" name="图片 727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662" y="894698"/>
                        <a:ext cx="10845800" cy="177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0" y="4942081"/>
            <a:ext cx="10604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OH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为直径的圆的半径．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又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OH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为直径的圆与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相切．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9567" y="4073552"/>
            <a:ext cx="9946373" cy="996895"/>
            <a:chOff x="-19567" y="4073552"/>
            <a:chExt cx="9946373" cy="996895"/>
          </a:xfrm>
        </p:grpSpPr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5963122" y="4073552"/>
            <a:ext cx="166370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76" name="Document" r:id="rId5" imgW="1689735" imgH="1004570" progId="Word.Document.12">
                    <p:embed/>
                  </p:oleObj>
                </mc:Choice>
                <mc:Fallback>
                  <p:oleObj name="Document" r:id="rId5" imgW="1689735" imgH="1004570" progId="Word.Document.12">
                    <p:embed/>
                    <p:pic>
                      <p:nvPicPr>
                        <p:cNvPr id="0" name="图片 7277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963122" y="4073552"/>
                          <a:ext cx="1663700" cy="990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8263106" y="4079847"/>
            <a:ext cx="166370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77" name="Document" r:id="rId7" imgW="1689735" imgH="1004570" progId="Word.Document.12">
                    <p:embed/>
                  </p:oleObj>
                </mc:Choice>
                <mc:Fallback>
                  <p:oleObj name="Document" r:id="rId7" imgW="1689735" imgH="1004570" progId="Word.Document.12">
                    <p:embed/>
                    <p:pic>
                      <p:nvPicPr>
                        <p:cNvPr id="0" name="对象 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263106" y="4079847"/>
                          <a:ext cx="1663700" cy="990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-19567" y="4268662"/>
              <a:ext cx="932556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720090"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∵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OH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∥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AB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，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CO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GO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，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∴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OH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     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BG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.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∴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OH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     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AD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.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2031325"/>
          </a:xfrm>
        </p:spPr>
        <p:txBody>
          <a:bodyPr/>
          <a:lstStyle/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．如图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16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Rt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的外接圆，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90°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，弦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BD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BA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BC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BE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CD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交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CD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的反向延长线于点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E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）求证：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BCA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BAD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1682" name="Picture 2" descr="GD24SXZS23-1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0" y="1838326"/>
            <a:ext cx="2428326" cy="215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861780" y="4081133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16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38275" y="2696834"/>
            <a:ext cx="60928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证明：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BA</a:t>
            </a:r>
            <a:r>
              <a:rPr lang="zh-CN" altLang="zh-CN" kern="100" smtClean="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BDA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BAD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又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BDA</a:t>
            </a:r>
            <a:r>
              <a:rPr lang="zh-CN" altLang="zh-CN" kern="100" smtClean="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BAD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484572" y="1030667"/>
            <a:ext cx="11337155" cy="656846"/>
          </a:xfrm>
        </p:spPr>
        <p:txBody>
          <a:bodyPr/>
          <a:lstStyle/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）求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DE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的长；</a:t>
            </a:r>
            <a:endParaRPr lang="zh-CN" altLang="zh-CN" sz="1050" kern="10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1682" name="Picture 2" descr="GD24SXZS23-1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0" y="1838326"/>
            <a:ext cx="2428326" cy="215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861780" y="4081133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16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30250" y="1690688"/>
          <a:ext cx="10842625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1" name="Document" r:id="rId2" imgW="10963910" imgH="1371600" progId="Word.Document.12">
                  <p:embed/>
                </p:oleObj>
              </mc:Choice>
              <mc:Fallback>
                <p:oleObj name="Document" r:id="rId2" imgW="10963910" imgH="1371600" progId="Word.Document.12">
                  <p:embed/>
                  <p:pic>
                    <p:nvPicPr>
                      <p:cNvPr id="0" name="图片 7377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0250" y="1690688"/>
                        <a:ext cx="10842625" cy="135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23900" y="3048000"/>
          <a:ext cx="10858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2" name="Document" r:id="rId4" imgW="10864215" imgH="813435" progId="Word.Document.12">
                  <p:embed/>
                </p:oleObj>
              </mc:Choice>
              <mc:Fallback>
                <p:oleObj name="Document" r:id="rId4" imgW="10864215" imgH="813435" progId="Word.Document.12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900" y="3048000"/>
                        <a:ext cx="108585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36600" y="3695700"/>
          <a:ext cx="108585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3" name="Document" r:id="rId6" imgW="10864215" imgH="1169035" progId="Word.Document.12">
                  <p:embed/>
                </p:oleObj>
              </mc:Choice>
              <mc:Fallback>
                <p:oleObj name="Document" r:id="rId6" imgW="10864215" imgH="1169035" progId="Word.Document.12">
                  <p:embed/>
                  <p:pic>
                    <p:nvPicPr>
                      <p:cNvPr id="0" name="对象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6600" y="3695700"/>
                        <a:ext cx="108585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14375" y="4293253"/>
          <a:ext cx="108585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4" name="Document" r:id="rId8" imgW="10864215" imgH="1189355" progId="Word.Document.12">
                  <p:embed/>
                </p:oleObj>
              </mc:Choice>
              <mc:Fallback>
                <p:oleObj name="Document" r:id="rId8" imgW="10864215" imgH="1189355" progId="Word.Document.12">
                  <p:embed/>
                  <p:pic>
                    <p:nvPicPr>
                      <p:cNvPr id="0" name="对象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4375" y="4293253"/>
                        <a:ext cx="108585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>
          <a:xfrm>
            <a:off x="-92786" y="652154"/>
            <a:ext cx="11337155" cy="656846"/>
          </a:xfrm>
        </p:spPr>
        <p:txBody>
          <a:bodyPr/>
          <a:lstStyle/>
          <a:p>
            <a:pPr lvl="0"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）求证：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BE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kern="100" smtClean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sz="2800" b="1" i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800" b="1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的切线．</a:t>
            </a:r>
            <a:endParaRPr lang="zh-CN" altLang="zh-CN" sz="1050" kern="100" smtClean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1682" name="Picture 2" descr="GD24SXZS23-1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0" y="1838326"/>
            <a:ext cx="2428326" cy="215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861780" y="4081133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16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19056" y="1138836"/>
            <a:ext cx="11000654" cy="3442501"/>
            <a:chOff x="719056" y="1138836"/>
            <a:chExt cx="11000654" cy="3442501"/>
          </a:xfrm>
        </p:grpSpPr>
        <p:sp>
          <p:nvSpPr>
            <p:cNvPr id="6" name="矩形 5"/>
            <p:cNvSpPr/>
            <p:nvPr/>
          </p:nvSpPr>
          <p:spPr>
            <a:xfrm>
              <a:off x="719056" y="1138836"/>
              <a:ext cx="9052155" cy="656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kern="10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证明：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如答图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7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，连接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BO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并延长，交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⊙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O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于点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F</a:t>
              </a:r>
              <a:r>
                <a:rPr lang="en-US" altLang="zh-CN" kern="100" smtClean="0">
                  <a:solidFill>
                    <a:srgbClr val="FF0000"/>
                  </a:solidFill>
                  <a:cs typeface="Courier New" panose="02070309020205020404" pitchFamily="49" charset="0"/>
                </a:rPr>
                <a:t>.</a:t>
              </a:r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628315" y="1503797"/>
              <a:ext cx="3091395" cy="3077540"/>
              <a:chOff x="8628315" y="1503797"/>
              <a:chExt cx="3091395" cy="307754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28315" y="1503797"/>
                <a:ext cx="3091395" cy="2577336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9771211" y="4058117"/>
                <a:ext cx="108555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zh-CN" altLang="zh-CN" kern="10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答图</a:t>
                </a:r>
                <a:r>
                  <a:rPr lang="en-US" altLang="zh-CN" kern="100">
                    <a:solidFill>
                      <a:srgbClr val="FF0000"/>
                    </a:solidFill>
                    <a:cs typeface="Courier New" panose="02070309020205020404" pitchFamily="49" charset="0"/>
                  </a:rPr>
                  <a:t>7</a:t>
                </a:r>
                <a:endParaRPr lang="zh-CN" altLang="en-US"/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769772" y="1799724"/>
            <a:ext cx="905215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    </a:t>
            </a:r>
            <a:r>
              <a:rPr lang="zh-CN" altLang="zh-CN" kern="100" smtClean="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zh-CN" kern="100" smtClean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82539" y="2476681"/>
            <a:ext cx="905215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BF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</a:t>
            </a:r>
            <a:r>
              <a:rPr lang="en-US" altLang="zh-CN" kern="100" smtClean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82540" y="3139174"/>
            <a:ext cx="905215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的直径</a:t>
            </a:r>
            <a:r>
              <a:rPr lang="zh-CN" altLang="zh-CN" kern="100" smtClean="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91568" y="3747858"/>
            <a:ext cx="905215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</a:t>
            </a:r>
            <a:r>
              <a:rPr lang="en-US" altLang="zh-CN" kern="100" smtClean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9710" y="4275930"/>
            <a:ext cx="905215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BF</a:t>
            </a:r>
            <a:r>
              <a:rPr lang="en-US" altLang="zh-CN" kern="100" smtClean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2454" y="4918993"/>
            <a:ext cx="905215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mtClean="0">
                <a:solidFill>
                  <a:srgbClr val="FF0000"/>
                </a:solidFill>
                <a:cs typeface="Times New Roman" panose="02020603050405020304" pitchFamily="18" charset="0"/>
              </a:rPr>
              <a:t>又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BE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BE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BF</a:t>
            </a:r>
            <a:r>
              <a:rPr lang="en-US" altLang="zh-CN" kern="100" smtClean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7853" y="5546445"/>
            <a:ext cx="905215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>
                <a:solidFill>
                  <a:srgbClr val="FF0000"/>
                </a:solidFill>
              </a:rPr>
              <a:t>OB</a:t>
            </a:r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>
                <a:solidFill>
                  <a:srgbClr val="FF0000"/>
                </a:solidFill>
              </a:rPr>
              <a:t>O</a:t>
            </a:r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的半径，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>
                <a:solidFill>
                  <a:srgbClr val="FF0000"/>
                </a:solidFill>
              </a:rPr>
              <a:t>BE</a:t>
            </a:r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>
                <a:solidFill>
                  <a:srgbClr val="FF0000"/>
                </a:solidFill>
              </a:rPr>
              <a:t>O</a:t>
            </a:r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的切线．</a:t>
            </a:r>
            <a:endParaRPr lang="zh-CN" altLang="en-US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3303672" y="1706076"/>
          <a:ext cx="129381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2" name="Document" r:id="rId3" imgW="8048625" imgH="4953000" progId="Word.Document.12">
                  <p:embed/>
                </p:oleObj>
              </mc:Choice>
              <mc:Fallback>
                <p:oleObj name="Document" r:id="rId3" imgW="8048625" imgH="4953000" progId="Word.Document.12">
                  <p:embed/>
                  <p:pic>
                    <p:nvPicPr>
                      <p:cNvPr id="0" name="对象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3672" y="1706076"/>
                        <a:ext cx="1293813" cy="78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4404238" y="1715708"/>
          <a:ext cx="12890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3" name="Document" r:id="rId5" imgW="1292225" imgH="795020" progId="Word.Document.12">
                  <p:embed/>
                </p:oleObj>
              </mc:Choice>
              <mc:Fallback>
                <p:oleObj name="Document" r:id="rId5" imgW="1292225" imgH="795020" progId="Word.Document.12">
                  <p:embed/>
                  <p:pic>
                    <p:nvPicPr>
                      <p:cNvPr id="0" name="对象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4238" y="1715708"/>
                        <a:ext cx="128905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8" y="843678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52550" y="748516"/>
            <a:ext cx="105918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已知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的半径为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，若线段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OP</a:t>
            </a:r>
            <a:r>
              <a:rPr lang="en-US" altLang="zh-CN" kern="100" baseline="-250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，则点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kern="100" baseline="-250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在圆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</a:t>
            </a:r>
            <a:r>
              <a:rPr lang="zh-CN" altLang="zh-CN" kern="100" smtClean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1000" y="1348573"/>
            <a:ext cx="114204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若线段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OP</a:t>
            </a:r>
            <a:r>
              <a:rPr lang="en-US" altLang="zh-CN" kern="100" baseline="-250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，则点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kern="100" baseline="-250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在圆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；若线段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OP</a:t>
            </a:r>
            <a:r>
              <a:rPr lang="en-US" altLang="zh-CN" kern="100" baseline="-250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4.5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，则点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kern="100" baseline="-250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在圆</a:t>
            </a:r>
            <a:r>
              <a:rPr lang="en-US" altLang="zh-CN" kern="100" smtClean="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________.</a:t>
            </a:r>
            <a:endParaRPr lang="en-US" altLang="zh-CN" kern="10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kern="100" smtClean="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lang="en-US" altLang="zh-CN" kern="100" smtClean="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在平面直角坐标系中，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的圆心坐标为（－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），半径为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轴的位置关系为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，与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轴的位置关系为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__________.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（填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相交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相切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相离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zh-CN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88991" y="825353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内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526845" y="146314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上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06841" y="2091065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外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073836" y="337694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相交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219680" y="337694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相切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4325" y="733574"/>
            <a:ext cx="1147762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二、切线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．切线的性质定理：圆的切线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于过切点的半径．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．切线的判定定理：过半径外端且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于这条半径的直线是圆的切线．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拓展：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ea typeface="楷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）如果圆心到一条直线的距离等于圆的半径，那么这条直线是圆的切线；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marL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zh-CN" kern="100" smtClean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）和圆只有一个公共点的直线是圆的切线（定义）</a:t>
            </a:r>
            <a:r>
              <a:rPr lang="zh-CN" altLang="zh-CN" kern="100" smtClean="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17729" y="146241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垂直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489254" y="211011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垂直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4325" y="1657499"/>
            <a:ext cx="114776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．切线长及其定理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）切线长：过圆外一点画圆的切线，这点和切点之间的线段长叫做这点到圆的切线长．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）切线长定理：过圆外一点画圆的两条切线，它们的切线长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____________.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1304" y="429134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相等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8" y="948453"/>
            <a:ext cx="1567507" cy="4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208880" y="877731"/>
            <a:ext cx="11097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3.</a:t>
            </a:r>
            <a:r>
              <a:rPr lang="zh-CN" altLang="zh-CN" kern="10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的直径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的切线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zh-CN" altLang="zh-CN" kern="10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35°</a:t>
            </a:r>
            <a:r>
              <a:rPr lang="zh-CN" altLang="zh-CN" kern="100" smtClean="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250" y="1428908"/>
            <a:ext cx="84963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ACB</a:t>
            </a:r>
            <a:r>
              <a:rPr lang="zh-CN" altLang="zh-CN" kern="10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的大小为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　　）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35°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　　　　　　　　　</a:t>
            </a:r>
            <a:endParaRPr lang="en-US" altLang="zh-CN" kern="10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000000"/>
                </a:solidFill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45°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55°    </a:t>
            </a:r>
            <a:endParaRPr lang="en-US" altLang="zh-CN" kern="100" smtClean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65°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1202" name="Picture 2" descr="SZ24SXZS24-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7"/>
          <a:stretch>
            <a:fillRect/>
          </a:stretch>
        </p:blipFill>
        <p:spPr bwMode="auto">
          <a:xfrm>
            <a:off x="8022205" y="1752600"/>
            <a:ext cx="202667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598998" y="383785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>
                <a:solidFill>
                  <a:srgbClr val="000000"/>
                </a:solidFill>
              </a:rPr>
              <a:t>1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262511" y="15671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4350" y="930384"/>
            <a:ext cx="107727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.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PA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PB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的两条切线，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是切点，若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PA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APB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PB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__________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APO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__________.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2226" name="Picture 2" descr="SZ24SXZS24-1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3"/>
          <a:stretch>
            <a:fillRect/>
          </a:stretch>
        </p:blipFill>
        <p:spPr bwMode="auto">
          <a:xfrm>
            <a:off x="4562474" y="2429160"/>
            <a:ext cx="3019426" cy="252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538298" y="5224790"/>
            <a:ext cx="7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16961" y="166485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solidFill>
                  <a:srgbClr val="FF0000"/>
                </a:solidFill>
              </a:rPr>
              <a:t>2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347305" y="1670506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cs typeface="Courier New" panose="02070309020205020404" pitchFamily="49" charset="0"/>
              </a:rPr>
              <a:t>30°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8625" y="717203"/>
            <a:ext cx="10639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5.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经过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上的一点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OA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OC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，求证：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000000"/>
                </a:solidFill>
                <a:ea typeface="仿宋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的切线．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3250" name="Picture 2" descr="GD24SXZS23-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50" y="2175269"/>
            <a:ext cx="2022475" cy="21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837248" y="4491365"/>
            <a:ext cx="7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6800" y="2102198"/>
            <a:ext cx="60928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证明：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，连接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OB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为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OAC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的边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上的中线，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OB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en-US" altLang="zh-CN" kern="100" smtClean="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en-US" altLang="zh-CN" kern="100" smtClean="0">
              <a:solidFill>
                <a:srgbClr val="FF0000"/>
              </a:solidFill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⊙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的切线．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994475" y="2118580"/>
            <a:ext cx="2410422" cy="2888687"/>
            <a:chOff x="8994475" y="2118580"/>
            <a:chExt cx="2410422" cy="288868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4475" y="2118580"/>
              <a:ext cx="2410422" cy="230877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656909" y="4484047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1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PP_MARK_KEY" val="4423ecb6-db00-4c26-b117-0c0d13798be3"/>
  <p:tag name="COMMONDATA" val="eyJoZGlkIjoiNjM3MjQ3YTZiZWY1NjlmMDU1ZDVhZWIxOWEyZWFkOGMifQ=="/>
  <p:tag name="commondata" val="eyJoZGlkIjoiZmE5YjEyOTcyZTdiYjM1OWM2YjMzNGM3ZjFhNGQyOWIifQ=="/>
</p:tagLst>
</file>

<file path=ppt/theme/theme1.xml><?xml version="1.0" encoding="utf-8"?>
<a:theme xmlns:a="http://schemas.openxmlformats.org/drawingml/2006/main" name="111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3802</Words>
  <Application>WPS 演示</Application>
  <PresentationFormat>自定义</PresentationFormat>
  <Paragraphs>447</Paragraphs>
  <Slides>34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26</vt:i4>
      </vt:variant>
      <vt:variant>
        <vt:lpstr>幻灯片标题</vt:lpstr>
      </vt:variant>
      <vt:variant>
        <vt:i4>34</vt:i4>
      </vt:variant>
    </vt:vector>
  </HeadingPairs>
  <TitlesOfParts>
    <vt:vector size="79" baseType="lpstr">
      <vt:lpstr>Arial</vt:lpstr>
      <vt:lpstr>宋体</vt:lpstr>
      <vt:lpstr>Wingdings</vt:lpstr>
      <vt:lpstr>Times New Roman</vt:lpstr>
      <vt:lpstr>微软雅黑</vt:lpstr>
      <vt:lpstr>Calibri</vt:lpstr>
      <vt:lpstr>黑体</vt:lpstr>
      <vt:lpstr>Arial</vt:lpstr>
      <vt:lpstr>Times New Roman</vt:lpstr>
      <vt:lpstr>Courier New</vt:lpstr>
      <vt:lpstr>楷体</vt:lpstr>
      <vt:lpstr>Cambria Math</vt:lpstr>
      <vt:lpstr>仿宋</vt:lpstr>
      <vt:lpstr>Arial Unicode MS</vt:lpstr>
      <vt:lpstr>Calibri Light</vt:lpstr>
      <vt:lpstr>楷体_GB2312</vt:lpstr>
      <vt:lpstr>新宋体</vt:lpstr>
      <vt:lpstr>111</vt:lpstr>
      <vt:lpstr>自定义设计方案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李伍兵</cp:lastModifiedBy>
  <cp:revision>627</cp:revision>
  <dcterms:created xsi:type="dcterms:W3CDTF">2019-06-19T02:08:00Z</dcterms:created>
  <dcterms:modified xsi:type="dcterms:W3CDTF">2024-03-07T03:09:45Z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2F97B26999C74D3C914C5009E115B104</vt:lpwstr>
  </property>
</Properties>
</file>