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44"/>
  </p:notesMasterIdLst>
  <p:sldIdLst>
    <p:sldId id="461" r:id="rId4"/>
    <p:sldId id="462" r:id="rId5"/>
    <p:sldId id="795" r:id="rId6"/>
    <p:sldId id="796" r:id="rId7"/>
    <p:sldId id="797" r:id="rId8"/>
    <p:sldId id="798" r:id="rId9"/>
    <p:sldId id="799" r:id="rId10"/>
    <p:sldId id="800" r:id="rId11"/>
    <p:sldId id="801" r:id="rId12"/>
    <p:sldId id="802" r:id="rId13"/>
    <p:sldId id="806" r:id="rId14"/>
    <p:sldId id="805" r:id="rId15"/>
    <p:sldId id="803" r:id="rId16"/>
    <p:sldId id="804" r:id="rId17"/>
    <p:sldId id="841" r:id="rId18"/>
    <p:sldId id="808" r:id="rId19"/>
    <p:sldId id="807" r:id="rId20"/>
    <p:sldId id="811" r:id="rId21"/>
    <p:sldId id="812" r:id="rId22"/>
    <p:sldId id="813" r:id="rId23"/>
    <p:sldId id="809" r:id="rId24"/>
    <p:sldId id="810" r:id="rId25"/>
    <p:sldId id="814" r:id="rId26"/>
    <p:sldId id="815" r:id="rId27"/>
    <p:sldId id="816" r:id="rId28"/>
    <p:sldId id="817" r:id="rId29"/>
    <p:sldId id="818" r:id="rId30"/>
    <p:sldId id="819" r:id="rId31"/>
    <p:sldId id="466" r:id="rId32"/>
    <p:sldId id="820" r:id="rId33"/>
    <p:sldId id="821" r:id="rId34"/>
    <p:sldId id="827" r:id="rId35"/>
    <p:sldId id="829" r:id="rId36"/>
    <p:sldId id="831" r:id="rId37"/>
    <p:sldId id="833" r:id="rId38"/>
    <p:sldId id="835" r:id="rId39"/>
    <p:sldId id="838" r:id="rId40"/>
    <p:sldId id="837" r:id="rId41"/>
    <p:sldId id="840" r:id="rId42"/>
    <p:sldId id="839" r:id="rId43"/>
  </p:sldIdLst>
  <p:sldSz cx="12190095" cy="6859270"/>
  <p:notesSz cx="6858000" cy="9144000"/>
  <p:custDataLst>
    <p:tags r:id="rId48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87" autoAdjust="0"/>
  </p:normalViewPr>
  <p:slideViewPr>
    <p:cSldViewPr snapToGrid="0" showGuides="1">
      <p:cViewPr varScale="1">
        <p:scale>
          <a:sx n="101" d="100"/>
          <a:sy n="101" d="100"/>
        </p:scale>
        <p:origin x="120" y="306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-87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>
                <a:solidFill>
                  <a:srgbClr val="009D96"/>
                </a:solidFill>
              </a:rPr>
              <a:t>数学（深圳</a:t>
            </a:r>
            <a:r>
              <a:rPr lang="en-US" altLang="zh-CN" sz="2000" b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19094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29</a:t>
            </a: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统计</a:t>
            </a:r>
            <a:endParaRPr lang="en-US" altLang="zh-CN" sz="2200" b="1" kern="120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file:///E:\&#28145;&#22323;&#25968;&#23398;&#20570;PPT\GD24SXZS28-1-4.TIF" TargetMode="External"/><Relationship Id="rId7" Type="http://schemas.openxmlformats.org/officeDocument/2006/relationships/image" Target="../media/image19.png"/><Relationship Id="rId6" Type="http://schemas.openxmlformats.org/officeDocument/2006/relationships/image" Target="file:///E:\&#28145;&#22323;&#25968;&#23398;&#20570;PPT\GD24SXZS28-1-3.TIF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E:\&#28145;&#22323;&#25968;&#23398;&#20570;PPT\GD24SXZS28-1-2.TIF" TargetMode="External"/><Relationship Id="rId3" Type="http://schemas.openxmlformats.org/officeDocument/2006/relationships/image" Target="../media/image17.png"/><Relationship Id="rId2" Type="http://schemas.openxmlformats.org/officeDocument/2006/relationships/image" Target="file:///E:\&#28145;&#22323;&#25968;&#23398;&#20570;PPT\GD24SXZS28-1-1.TIF" TargetMode="Externa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26.emf"/><Relationship Id="rId1" Type="http://schemas.openxmlformats.org/officeDocument/2006/relationships/package" Target="../embeddings/Document1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22"/>
          <p:cNvSpPr txBox="1"/>
          <p:nvPr/>
        </p:nvSpPr>
        <p:spPr>
          <a:xfrm>
            <a:off x="197752" y="1683321"/>
            <a:ext cx="1177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第八单元     统计与概率</a:t>
            </a:r>
            <a:endParaRPr lang="zh-CN" altLang="en-US" sz="40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02166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74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4582134" y="3156198"/>
            <a:ext cx="2964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09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0" noProof="0">
                <a:solidFill>
                  <a:prstClr val="black"/>
                </a:solidFill>
              </a:rPr>
              <a:t>课时</a:t>
            </a:r>
            <a:r>
              <a:rPr lang="en-US" altLang="zh-CN" sz="3200" b="0" noProof="0">
                <a:solidFill>
                  <a:prstClr val="black"/>
                </a:solidFill>
              </a:rPr>
              <a:t>29      </a:t>
            </a:r>
            <a:r>
              <a:rPr lang="zh-CN" altLang="en-US" sz="3200" b="0" noProof="0">
                <a:solidFill>
                  <a:prstClr val="black"/>
                </a:solidFill>
              </a:rPr>
              <a:t>统计</a:t>
            </a:r>
            <a:endParaRPr lang="en-US" altLang="zh-CN" sz="3200" b="0" noProof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1426" y="844638"/>
            <a:ext cx="112665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三、频数与频率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．频数：把一组数据分成若干组，各个小组内的数据的个数．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．频率：在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n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次重复试验中，不确定事件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发生了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次，则比值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zh-CN" altLang="zh-CN" kern="100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称为事件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发生的频率．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所有频数的和等于数据总数，频率之和等于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996584" y="1944111"/>
          <a:ext cx="168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1" imgW="10487025" imgH="6191250" progId="Word.Document.12">
                  <p:embed/>
                </p:oleObj>
              </mc:Choice>
              <mc:Fallback>
                <p:oleObj name="Document" r:id="rId1" imgW="10487025" imgH="6191250" progId="Word.Document.12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96584" y="1944111"/>
                        <a:ext cx="16891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004300" y="33020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3" imgW="4344670" imgH="992505" progId="Word.Document.12">
                  <p:embed/>
                </p:oleObj>
              </mc:Choice>
              <mc:Fallback>
                <p:oleObj name="Document" r:id="rId3" imgW="4344670" imgH="99250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4300" y="33020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2" y="2466149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52550" y="2409406"/>
            <a:ext cx="10473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  4.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某班按课外阅读时间将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120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名学生分为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组，第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组的频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5" y="3085026"/>
            <a:ext cx="1197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率分别为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0.2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0.5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，则第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组的频率为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，频数为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9259" y="308502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0.3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23118" y="30850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36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53563" y="765012"/>
            <a:ext cx="415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四、统计图表的分析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9575" y="1320474"/>
          <a:ext cx="11352934" cy="4923787"/>
        </p:xfrm>
        <a:graphic>
          <a:graphicData uri="http://schemas.openxmlformats.org/drawingml/2006/table">
            <a:tbl>
              <a:tblPr/>
              <a:tblGrid>
                <a:gridCol w="1268202"/>
                <a:gridCol w="2246523"/>
                <a:gridCol w="2705100"/>
                <a:gridCol w="2514600"/>
                <a:gridCol w="2618509"/>
              </a:tblGrid>
              <a:tr h="74847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条形统计图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扇形统计图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折线统计图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频数分布直方图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94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能清楚地表示出每个项目的具体数目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能清楚地表示出各部分在总体中所占的百分比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能清楚地反映事物的变化情况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能更清晰、更直观地反映数据的整体状况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各组数据之和等于抽样总数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圆心角度数＝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360°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所占百分比；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．各部分所占百分比之和等于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各组数据之和等于抽样总数；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．相邻两点之间的线段越陡，变化就越大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各组频数之和等于数据总数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9575" y="1444298"/>
          <a:ext cx="11352934" cy="4394527"/>
        </p:xfrm>
        <a:graphic>
          <a:graphicData uri="http://schemas.openxmlformats.org/drawingml/2006/table">
            <a:tbl>
              <a:tblPr/>
              <a:tblGrid>
                <a:gridCol w="1268202"/>
                <a:gridCol w="2521183"/>
                <a:gridCol w="2521183"/>
                <a:gridCol w="2521183"/>
                <a:gridCol w="2521183"/>
              </a:tblGrid>
              <a:tr h="6309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条形统计图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扇形统计图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折线统计图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频数分布直方图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5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图示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160" name="Picture 8" descr="E:\深圳数学做PPT\GD24SXZS28-1-1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52" y="3279612"/>
            <a:ext cx="2277167" cy="11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E:\深圳数学做PPT\GD24SXZS28-1-2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05" y="3133725"/>
            <a:ext cx="1509285" cy="15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E:\深圳数学做PPT\GD24SXZS28-1-3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76" y="3305836"/>
            <a:ext cx="2277167" cy="11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E:\深圳数学做PPT\GD24SXZS28-1-4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36" y="3259717"/>
            <a:ext cx="2277167" cy="11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15" y="1011893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44637" y="810798"/>
            <a:ext cx="1002982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      5.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2023 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扬州）空气的成分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（除去水汽、杂质等）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是：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550" y="1467644"/>
            <a:ext cx="1043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氮气约占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78%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，氧气约占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21%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，其他微量气体约占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1%.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要反映上述信息，宜采用的统计图是（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．条形统计图　　　　</a:t>
            </a:r>
            <a:endParaRPr lang="en-US" altLang="zh-CN" kern="1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．折线统计图　　　　</a:t>
            </a:r>
            <a:endParaRPr lang="en-US" altLang="zh-CN" kern="1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．扇形统计图　　　　</a:t>
            </a:r>
            <a:endParaRPr lang="en-US" altLang="zh-CN" kern="1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．频数分布直方图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3030" y="224623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566814" y="3036730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09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E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核心知识讲练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9E9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48" y="932137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524" y="865482"/>
            <a:ext cx="379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常见统计量的计算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748" y="1455357"/>
            <a:ext cx="1092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下表为五种运动耗氧情况，其中耗氧量的中位数是（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63534" y="3093229"/>
          <a:ext cx="9775770" cy="1512022"/>
        </p:xfrm>
        <a:graphic>
          <a:graphicData uri="http://schemas.openxmlformats.org/drawingml/2006/table">
            <a:tbl>
              <a:tblPr/>
              <a:tblGrid>
                <a:gridCol w="1919401"/>
                <a:gridCol w="1784868"/>
                <a:gridCol w="2042877"/>
                <a:gridCol w="2014312"/>
                <a:gridCol w="2014312"/>
              </a:tblGrid>
              <a:tr h="75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打网球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跳绳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爬楼梯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慢跑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游泳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80 L/h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90 L/h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105 L/h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110 L/h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115 L/h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53687" y="4963627"/>
            <a:ext cx="10767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A.80 L/h    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107.5 L/h    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105 L/h    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110 L/h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8876" y="221163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0683" y="558316"/>
            <a:ext cx="10825942" cy="395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某学校进行演讲比赛，最终有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位同学进入决赛，这七位同学的评分分别是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9.6.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请问这组评分的众数是（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9.5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9.4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9.1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9.3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4257" y="17512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8035" y="4438873"/>
            <a:ext cx="1099169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在第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题的条件下，关于这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位同学的评分，下列说法正确的是（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．平均数是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9.4    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．中位数是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9.4    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．方差是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0    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．极差是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0.7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4109" y="519292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12341" y="2139898"/>
          <a:ext cx="9260940" cy="1409902"/>
        </p:xfrm>
        <a:graphic>
          <a:graphicData uri="http://schemas.openxmlformats.org/drawingml/2006/table">
            <a:tbl>
              <a:tblPr/>
              <a:tblGrid>
                <a:gridCol w="1954202"/>
                <a:gridCol w="1954202"/>
                <a:gridCol w="3398334"/>
                <a:gridCol w="1954202"/>
              </a:tblGrid>
              <a:tr h="70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跑步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立定跳远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跳绳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得分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70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59424" y="595145"/>
            <a:ext cx="115382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．下表是小红参加一次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阳光体育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活动比赛的得分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（单位：分）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情况：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）评总分时，若要将各项目得分的平均数作为最终成绩，则小红的最终得分为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分；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）评总分时，若按跑步占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50%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，立定跳远占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30%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，跳绳占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20%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的比重进行考评，则小红的最终得分为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分．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7019" y="457133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80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04368" y="58215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83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5621" y="834950"/>
            <a:ext cx="1071787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某共享单车前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公里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元，超过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公里的，每公里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元．若要使使用该共享单车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50%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的人只花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元钱，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应该要取什么数（　　）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．平均数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．中位数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．众数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．方差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8349" y="223636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614" y="553692"/>
            <a:ext cx="110503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．某外贸公司要出口一批规格为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克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/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盒的红枣，现有甲、乙两个厂家提供货源，他们的价格相同，品质也相近．质检员从两厂产品中各随机抽取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盒进行检测，测得它们的平均质量均为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克，每盒红枣的质量如图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所示，则产品更符合规格要求的厂家是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__________.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（填</a:t>
            </a:r>
            <a:r>
              <a:rPr lang="en-US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1050" kern="10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SZ24SXZS29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8" y="3690852"/>
            <a:ext cx="4030783" cy="19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31973" y="568614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077857" y="256887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甲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59" y="924713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98938" y="858058"/>
            <a:ext cx="415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统计图（表）的分析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9244" y="1265053"/>
            <a:ext cx="10867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某学校为调查学生的兴趣爱好，抽查了部分学生，并制作了如下表格与条形统计图：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29096" y="2607903"/>
          <a:ext cx="3397902" cy="2411185"/>
        </p:xfrm>
        <a:graphic>
          <a:graphicData uri="http://schemas.openxmlformats.org/drawingml/2006/table">
            <a:tbl>
              <a:tblPr/>
              <a:tblGrid>
                <a:gridCol w="1132634"/>
                <a:gridCol w="1132634"/>
                <a:gridCol w="1132634"/>
              </a:tblGrid>
              <a:tr h="4822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0.4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科技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艺术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01" name="Picture 1" descr="SZ24SXZS29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78" y="2563401"/>
            <a:ext cx="3551164" cy="22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624620" y="480080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</a:rPr>
              <a:t>2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3762" y="4958128"/>
            <a:ext cx="1105846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请根据上图完成下面题目：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）总人数为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人，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74666" y="555277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100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034553" y="555277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0.25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59456" y="55527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2866" y="3617339"/>
            <a:ext cx="1048512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）若全校有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600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人，请你估算一下全校喜欢艺术类学生的人数有多少？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602" y="5019125"/>
            <a:ext cx="1065968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解：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600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0.15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（人）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答：估计全校喜欢艺术类学生的人数有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911523" y="795960"/>
            <a:ext cx="3684732" cy="2862458"/>
            <a:chOff x="6214694" y="2289037"/>
            <a:chExt cx="3684732" cy="28624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14694" y="2289037"/>
              <a:ext cx="3684732" cy="242139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514283" y="4628275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1</a:t>
              </a:r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412866" y="911648"/>
            <a:ext cx="5413020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）请你补全条形统计图；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119" y="1703969"/>
            <a:ext cx="720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补全条形统计图如答图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所示．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6363" y="758074"/>
            <a:ext cx="10875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2021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随机调查某城市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天空气质量指数（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AQI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），绘制了如下表格及如图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所示的扇形统计图．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30252" y="2143069"/>
          <a:ext cx="7139305" cy="2932430"/>
        </p:xfrm>
        <a:graphic>
          <a:graphicData uri="http://schemas.openxmlformats.org/drawingml/2006/table">
            <a:tbl>
              <a:tblPr/>
              <a:tblGrid>
                <a:gridCol w="2393950"/>
                <a:gridCol w="3779520"/>
                <a:gridCol w="9658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空气质量等级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空气质量指数（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AQI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频数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优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AQI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良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50&lt;AQI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100&lt;AQI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差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AQI&gt;150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5" name="Picture 1" descr="SZ24SXZS29-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94" y="2219498"/>
            <a:ext cx="2331549" cy="23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415629" y="4688619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02277" y="5329387"/>
            <a:ext cx="9811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n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0100" y="53293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02171" y="53293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9985" y="638194"/>
            <a:ext cx="11632277" cy="496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）求这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天中空气质量等级为良所占的百分比．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）在扇形统计图中，求空气质量等级为差对应的圆心角度数．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）根据这一个月内的统计可以估测一年中空气质量等级为中的天数．从表格中可以得到空气质量等级为中的有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天，估测该城市一年（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360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天计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）中有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天的空气质量等级为中．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4167" y="498650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108</a:t>
            </a:r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32312" y="2715705"/>
          <a:ext cx="110299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1" imgW="10658475" imgH="1009650" progId="Word.Document.12">
                  <p:embed/>
                </p:oleObj>
              </mc:Choice>
              <mc:Fallback>
                <p:oleObj name="Document" r:id="rId1" imgW="10658475" imgH="1009650" progId="Word.Documen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2312" y="2715705"/>
                        <a:ext cx="110299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84225" y="1255676"/>
          <a:ext cx="10972800" cy="118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3" imgW="10982325" imgH="1200150" progId="Word.Document.12">
                  <p:embed/>
                </p:oleObj>
              </mc:Choice>
              <mc:Fallback>
                <p:oleObj name="Document" r:id="rId3" imgW="10982325" imgH="1200150" progId="Word.Document.12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225" y="1255676"/>
                        <a:ext cx="10972800" cy="1189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175" y="610507"/>
            <a:ext cx="112332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为了提高某城区居民的生活质量，政府将改造城区配套设施，并随机向某居民小区发放调查问卷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人只能投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票）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，共有休闲设施、儿童设施、娱乐设施、健身设施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种选项，一共调查了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人，其调查结果如下：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SZ24SXZS29-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11" y="3399905"/>
            <a:ext cx="5186392" cy="19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9465" y="5446868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5869" y="695009"/>
            <a:ext cx="11258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为根据调查结果绘制的扇形统计图和条形统计图，请根据统计图回答下面的问题：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请补全条形统计图．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8629" y="206179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100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3243851"/>
            <a:ext cx="745097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40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17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13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30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（人）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补全条形统计图如答图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所示．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07469" y="2061797"/>
            <a:ext cx="3609524" cy="2677656"/>
            <a:chOff x="7507469" y="2061797"/>
            <a:chExt cx="3609524" cy="26776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b="13070"/>
            <a:stretch>
              <a:fillRect/>
            </a:stretch>
          </p:blipFill>
          <p:spPr>
            <a:xfrm>
              <a:off x="7507469" y="2061797"/>
              <a:ext cx="3609524" cy="210287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769454" y="4216233"/>
              <a:ext cx="10855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741" y="1245217"/>
            <a:ext cx="1136627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若该城区的居民共有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万人，则其中愿意改造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娱乐设施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的约有多少人？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741" y="2650778"/>
            <a:ext cx="1098232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解：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10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（万人）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答：该城区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万名居民中愿意改造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娱乐设施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的约有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万人．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741" y="568942"/>
            <a:ext cx="1136627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改造完成后，该政府部门向甲、乙两小区下发满意度调查问卷，其结果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（分数）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18953" y="2065497"/>
          <a:ext cx="9155618" cy="2106797"/>
        </p:xfrm>
        <a:graphic>
          <a:graphicData uri="http://schemas.openxmlformats.org/drawingml/2006/table">
            <a:tbl>
              <a:tblPr/>
              <a:tblGrid>
                <a:gridCol w="3160270"/>
                <a:gridCol w="1498837"/>
                <a:gridCol w="1498837"/>
                <a:gridCol w="1498837"/>
                <a:gridCol w="1498837"/>
              </a:tblGrid>
              <a:tr h="1053399">
                <a:tc>
                  <a:txBody>
                    <a:bodyPr/>
                    <a:lstStyle/>
                    <a:p>
                      <a:pPr indent="5353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项目小区　　　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休闲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儿童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娱乐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健身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318953" y="4339660"/>
            <a:ext cx="10871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若以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进行考核，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小区满意度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（分数）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更高；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若以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进行考核，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小区满意度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（分数）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更高．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9341" y="438484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乙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27432" y="507542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甲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91048" y="734740"/>
            <a:ext cx="3430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一、数据的收集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91048" y="1257960"/>
            <a:ext cx="2888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．调查方式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8638" y="1866330"/>
          <a:ext cx="11049001" cy="4361943"/>
        </p:xfrm>
        <a:graphic>
          <a:graphicData uri="http://schemas.openxmlformats.org/drawingml/2006/table">
            <a:tbl>
              <a:tblPr/>
              <a:tblGrid>
                <a:gridCol w="1567423"/>
                <a:gridCol w="4862419"/>
                <a:gridCol w="4619159"/>
              </a:tblGrid>
              <a:tr h="623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适用范围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普查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为某一特定目的而对所有考察对象进行的全面调查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调查对象的范围小、调查过程不具有破坏性，或调查的数据要求全面、准确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抽样调查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从总体中抽取部分个体进行调查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调查对象的范围广且普查的意义不大、调查过程受客观条件的限制或具有破坏性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379429"/>
            <a:ext cx="11468099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辽阳）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下列调查中，适宜采用全面调查方式的是（　　）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．了解某种灯泡的使用寿命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．了解一批冷饮的质量是否合格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．了解全国八年级学生的视力情况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．了解某班同学中哪个月份出生的人数最多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15711" y="15386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4616648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宿迁）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已知一组数据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96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89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98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，则这组数据的中位数是（　　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89	    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94	    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95	    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98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14711" y="20243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40" y="672135"/>
            <a:ext cx="11141786" cy="5693866"/>
          </a:xfrm>
        </p:spPr>
        <p:txBody>
          <a:bodyPr/>
          <a:lstStyle/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福建）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为贯彻落实教育部办公厅关于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保障学生每天校内、校外各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小时体育活动时间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的要求，学校要求学生每天坚持体育锻炼．小亮记录了自己一周内每天校外锻炼的时间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（单位：分钟）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，并制作了如图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所示的统计图．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根据统计图，下列关于小亮该周每天校外锻炼时间的描述，正确的是（　　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．平均数为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．众数为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67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．中位数为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67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分钟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．方差为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5298" name="Picture 2" descr="GD24SXZS28-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3848101"/>
            <a:ext cx="412742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970473" y="5843185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20230" y="351906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996110"/>
            <a:ext cx="11337155" cy="1949508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en-US" kern="100">
                <a:solidFill>
                  <a:srgbClr val="000000"/>
                </a:solidFill>
              </a:rPr>
              <a:t>深圳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）某工厂一共有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1 200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人，为选拔人才，提出了一些选拔的条件，并进行了抽样调查．从中抽出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人，发现有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人是符合条件的，那么该工厂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1 200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人中符合选拔条件的人数为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04650" y="342239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900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5262979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．某校准备开展足球知识比赛，八年级（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）班甲、乙、丙、丁四名同学五次练习的平均成绩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（单位：分）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及方差如下表：</a:t>
            </a:r>
            <a:endParaRPr lang="zh-CN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如果要选出一名成绩较好且发挥稳定的同学代表班级参加比赛，那么应选择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同学．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42244" y="2152332"/>
          <a:ext cx="9025730" cy="2191068"/>
        </p:xfrm>
        <a:graphic>
          <a:graphicData uri="http://schemas.openxmlformats.org/drawingml/2006/table">
            <a:tbl>
              <a:tblPr/>
              <a:tblGrid>
                <a:gridCol w="3423202"/>
                <a:gridCol w="1400632"/>
                <a:gridCol w="1400632"/>
                <a:gridCol w="1400632"/>
                <a:gridCol w="1400632"/>
              </a:tblGrid>
              <a:tr h="730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丁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平均成绩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方差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0.34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0.34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0.56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0.39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611816" y="518669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乙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2053260"/>
            <a:ext cx="11337155" cy="738664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湘潭改编）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某校组织青年教师教学竞赛活动，包含教学设计和现场教学展示两个方面，各项成绩均按百分制计，其中教学设计占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20%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，现场展示占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80%.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某参赛教师的教学设计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分，现场展示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分，则她的最后得分为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分．</a:t>
            </a:r>
            <a:endParaRPr lang="zh-CN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9943" y="40532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94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5909310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．某校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名学生参加植树活动，要求每人植树的范围是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棵～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棵，活动结束后随机抽查了若干名学生每人的植树量，并绘制成如图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所示的统计图．</a:t>
            </a:r>
            <a:endParaRPr lang="zh-CN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请根据统计图，解答下列问题：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）本次共抽查了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名学生；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8370" name="Picture 2" descr="SZ24SXZS29-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60" y="2457623"/>
            <a:ext cx="5910262" cy="20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65223" y="4529611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24696" y="58299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2272335"/>
            <a:ext cx="11337155" cy="2031325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）扇形统计图中的</a:t>
            </a:r>
            <a:r>
              <a:rPr lang="en-US" altLang="zh-CN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）扇形统计图中，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棵所在的扇形圆心角的度数为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）估计这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名学生中，植树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棵的约有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08746" y="23863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16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2418" y="23863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023705" y="302638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72°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38663" y="3662690"/>
            <a:ext cx="1264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24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59664" y="643560"/>
            <a:ext cx="11337155" cy="2832827"/>
          </a:xfrm>
        </p:spPr>
        <p:txBody>
          <a:bodyPr/>
          <a:lstStyle/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．某校开展以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阅读经典，做好文化传承人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为主题的阅读活动，该校为了解全校学生阅读经典书籍的情况，随机选取了若干名学生，调查他们每月阅读经典书籍的时间</a:t>
            </a:r>
            <a:r>
              <a:rPr lang="en-US" altLang="zh-CN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（单位：小时）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，将调查获取到的数据进行整理，并将结果绘制成如下尚不完整的统计图表．</a:t>
            </a:r>
            <a:endParaRPr lang="zh-CN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．抽取的学生每月阅读经典书籍的时间统计表和扇形统计图：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44370" y="3533471"/>
          <a:ext cx="4150836" cy="2682557"/>
        </p:xfrm>
        <a:graphic>
          <a:graphicData uri="http://schemas.openxmlformats.org/drawingml/2006/table">
            <a:tbl>
              <a:tblPr/>
              <a:tblGrid>
                <a:gridCol w="3117712"/>
                <a:gridCol w="1033124"/>
              </a:tblGrid>
              <a:tr h="4316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组别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9.5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16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9.5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2669" y="3611611"/>
            <a:ext cx="2734256" cy="26044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151311" cy="5262979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．抽取的学生每月阅读经典书籍的时间在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）组的数据为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（单位：小时）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请根据以上信息，解答下列问题：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）此次被调查的同学共有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人，</a:t>
            </a:r>
            <a:r>
              <a:rPr lang="en-US" altLang="zh-CN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）在这次调查中，抽取的学生每月阅读经典书籍时间的中位数是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6868" y="39484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50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51468" y="39484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15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689818" y="39484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32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49241" y="523431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9.35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800" y="1168447"/>
            <a:ext cx="114616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抽样调查中的相关概念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）总体：所要考察对象的全体称为总体．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）个体：组成总体的每一个考察对象称为个体．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）样本：从总体中抽取的一部分个体叫做总体的一个样本．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）样本容量：一个样本中所包含的个体的数目称为样本容量．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为了获得较为准确的调查结果，抽样时要注意样本的代表性和广泛性．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269164" y="634035"/>
            <a:ext cx="11646611" cy="3888500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）若该校有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3 000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名学生，请估计全校学生每月阅读经典书籍的时间不低于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9.5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小时的人数；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000000"/>
              </a:solidFill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）请对该校学生阅读经典书籍的情况作出合理的评价．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244" y="1855735"/>
            <a:ext cx="1099185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3 000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30%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12%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1 260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（名）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57594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答：估计全校学生每月阅读经典书籍的时间不低于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9.5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小时的人数为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1 260.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244" y="4522535"/>
            <a:ext cx="1156688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>
              <a:lnSpc>
                <a:spcPct val="150000"/>
              </a:lnSpc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该校学生每月阅读经典书籍的时间不低于</a:t>
            </a:r>
            <a:r>
              <a:rPr lang="en-US" altLang="zh-CN">
                <a:solidFill>
                  <a:srgbClr val="FF0000"/>
                </a:solidFill>
              </a:rPr>
              <a:t>9.5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小时的人数占</a:t>
            </a:r>
            <a:r>
              <a:rPr lang="en-US" altLang="zh-CN">
                <a:solidFill>
                  <a:srgbClr val="FF0000"/>
                </a:solidFill>
              </a:rPr>
              <a:t>42%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，不足一半，所以该校学生每月阅读经典书籍的时间仍要增加．</a:t>
            </a:r>
            <a:r>
              <a:rPr lang="zh-CN" altLang="zh-CN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（答案不唯一，合理即可）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7" y="2362287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95245" y="2131874"/>
            <a:ext cx="9779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（北师教材改编）了解一沓钞票中有没有假钞，应采用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85045" y="2870538"/>
            <a:ext cx="12186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的合适的调查方式是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____________.</a:t>
            </a:r>
            <a:r>
              <a:rPr lang="zh-CN" altLang="zh-CN" kern="100">
                <a:solidFill>
                  <a:srgbClr val="000000"/>
                </a:solidFill>
                <a:ea typeface="楷体_GB2312"/>
                <a:cs typeface="Times New Roman" panose="02020603050405020304" pitchFamily="18" charset="0"/>
              </a:rPr>
              <a:t>（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</a:t>
            </a:r>
            <a:r>
              <a:rPr lang="en-US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普查</a:t>
            </a:r>
            <a:r>
              <a:rPr lang="en-US" altLang="zh-CN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抽样调查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7298" y="297826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普查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73169" y="598852"/>
            <a:ext cx="6092825" cy="10015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3740" algn="just">
              <a:lnSpc>
                <a:spcPct val="11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二、数据的代表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1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．数据的集中趋势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87923" y="1600409"/>
          <a:ext cx="11036966" cy="4768216"/>
        </p:xfrm>
        <a:graphic>
          <a:graphicData uri="http://schemas.openxmlformats.org/drawingml/2006/table">
            <a:tbl>
              <a:tblPr/>
              <a:tblGrid>
                <a:gridCol w="1873797"/>
                <a:gridCol w="9163169"/>
              </a:tblGrid>
              <a:tr h="5105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统计量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152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3135" rtl="0" eaLnBrk="1" fontAlgn="auto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算术平均数：一般地，对于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600" b="1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，我们把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叫做这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个数的算术平均数，简称平均数，记为</a:t>
                      </a:r>
                      <a:endParaRPr lang="zh-CN" alt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629">
                <a:tc v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3135" rtl="0" eaLnBrk="1" fontAlgn="auto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加权平均数：一般地，若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600" b="1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的权分别是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CN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CN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altLang="zh-CN" sz="2600" b="1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，则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                                          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叫做这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个数的加权平均数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268" y="3728164"/>
            <a:ext cx="388413" cy="512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355" y="5125662"/>
            <a:ext cx="3521934" cy="924104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96792" y="2679241"/>
          <a:ext cx="1084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3" imgW="10864215" imgH="992505" progId="Word.Document.12">
                  <p:embed/>
                </p:oleObj>
              </mc:Choice>
              <mc:Fallback>
                <p:oleObj name="Document" r:id="rId3" imgW="10864215" imgH="99250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792" y="2679241"/>
                        <a:ext cx="10845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13803" y="880793"/>
          <a:ext cx="11036966" cy="4175952"/>
        </p:xfrm>
        <a:graphic>
          <a:graphicData uri="http://schemas.openxmlformats.org/drawingml/2006/table">
            <a:tbl>
              <a:tblPr/>
              <a:tblGrid>
                <a:gridCol w="1873797"/>
                <a:gridCol w="9163169"/>
              </a:tblGrid>
              <a:tr h="2110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统计量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5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中位数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一般地，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个数据按大小顺序排列，处于最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的一个数据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（或最中间两个数据的平均数）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叫做这组数据的中位数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注意：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确定中位数时，一定要先把整组数据按照大小顺序排列，并确定数据个数的奇偶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众数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一组数据中出现次数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的那个数据叫做这组数据的众数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注意：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一组数据的众数不一定只有一个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48916" y="5198372"/>
            <a:ext cx="11366739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平均数易受极端值（一组数据中与其余数据差异很大的数据）的影响，此时应考虑用中位数或众数来反映数据的集中趋势．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30015" y="144648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中间位置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86086" y="350546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最多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55320" y="1470860"/>
          <a:ext cx="10866120" cy="4447801"/>
        </p:xfrm>
        <a:graphic>
          <a:graphicData uri="http://schemas.openxmlformats.org/drawingml/2006/table">
            <a:tbl>
              <a:tblPr/>
              <a:tblGrid>
                <a:gridCol w="1213952"/>
                <a:gridCol w="9652168"/>
              </a:tblGrid>
              <a:tr h="7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统计量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一组数据中最大数据与最小数据的差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方差是各个数据与平均数差的平方的平均数，即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2600" b="1" kern="1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600" b="1" kern="1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＋（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600" b="1" kern="1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＋（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600" b="1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600" b="1" kern="1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，而标准差就是方差的算术平方根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注：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一般而言，一组数据的极差、方差或标准差越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__________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，这组数据就越稳定．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902" marR="6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-346369" y="798263"/>
            <a:ext cx="3970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．数据的离散程度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502805" y="3128067"/>
          <a:ext cx="12922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1" imgW="1310005" imgH="996315" progId="Word.Document.12">
                  <p:embed/>
                </p:oleObj>
              </mc:Choice>
              <mc:Fallback>
                <p:oleObj name="Document" r:id="rId1" imgW="1310005" imgH="99631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02805" y="3128067"/>
                        <a:ext cx="129222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0148917" y="449465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0" y="1150961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57263" y="1073439"/>
            <a:ext cx="1144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一组数据：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，则这组数据的平均数为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3581" y="1766255"/>
            <a:ext cx="110610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，中位数为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，众数为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，极差为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，方差为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甲、乙两名射击手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次测试的平均成绩都是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环，方差分别是</a:t>
            </a:r>
            <a:endParaRPr lang="en-US" altLang="zh-CN" kern="1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0.4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3.2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，则成绩比较稳定的射击手是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 __________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．（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填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57263" y="3789359"/>
          <a:ext cx="16811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2" imgW="1683385" imgH="602615" progId="Word.Document.12">
                  <p:embed/>
                </p:oleObj>
              </mc:Choice>
              <mc:Fallback>
                <p:oleObj name="Document" r:id="rId2" imgW="1683385" imgH="60261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7263" y="3789359"/>
                        <a:ext cx="16811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638425" y="3789359"/>
          <a:ext cx="16875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Document" r:id="rId4" imgW="10487025" imgH="3743325" progId="Word.Document.12">
                  <p:embed/>
                </p:oleObj>
              </mc:Choice>
              <mc:Fallback>
                <p:oleObj name="Document" r:id="rId4" imgW="10487025" imgH="374332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8425" y="3789359"/>
                        <a:ext cx="16875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237148" y="18886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774507" y="18886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14097" y="18805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359959" y="18886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</a:t>
            </a:r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2524461" y="2150270"/>
          <a:ext cx="1687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Document" r:id="rId6" imgW="10487025" imgH="6191250" progId="Word.Document.12">
                  <p:embed/>
                </p:oleObj>
              </mc:Choice>
              <mc:Fallback>
                <p:oleObj name="Document" r:id="rId6" imgW="10487025" imgH="6191250" progId="Word.Documen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4461" y="2150270"/>
                        <a:ext cx="1687513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9006646" y="378935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甲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4965</Words>
  <Application>WPS 演示</Application>
  <PresentationFormat>自定义</PresentationFormat>
  <Paragraphs>588</Paragraphs>
  <Slides>40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40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Calibri</vt:lpstr>
      <vt:lpstr>黑体</vt:lpstr>
      <vt:lpstr>Arial</vt:lpstr>
      <vt:lpstr>Times New Roman</vt:lpstr>
      <vt:lpstr>Courier New</vt:lpstr>
      <vt:lpstr>楷体</vt:lpstr>
      <vt:lpstr>仿宋</vt:lpstr>
      <vt:lpstr>楷体_GB2312</vt:lpstr>
      <vt:lpstr>新宋体</vt:lpstr>
      <vt:lpstr>Book Antiqua</vt:lpstr>
      <vt:lpstr>Arial Unicode MS</vt:lpstr>
      <vt:lpstr>Calibri Light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690</cp:revision>
  <dcterms:created xsi:type="dcterms:W3CDTF">2019-06-19T02:08:00Z</dcterms:created>
  <dcterms:modified xsi:type="dcterms:W3CDTF">2024-03-28T10:27:19Z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