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28"/>
  </p:notesMasterIdLst>
  <p:sldIdLst>
    <p:sldId id="461" r:id="rId4"/>
    <p:sldId id="462" r:id="rId5"/>
    <p:sldId id="468" r:id="rId6"/>
    <p:sldId id="522" r:id="rId7"/>
    <p:sldId id="523" r:id="rId8"/>
    <p:sldId id="524" r:id="rId9"/>
    <p:sldId id="525" r:id="rId10"/>
    <p:sldId id="526" r:id="rId11"/>
    <p:sldId id="527" r:id="rId12"/>
    <p:sldId id="465" r:id="rId13"/>
    <p:sldId id="489" r:id="rId14"/>
    <p:sldId id="493" r:id="rId15"/>
    <p:sldId id="528" r:id="rId16"/>
    <p:sldId id="529" r:id="rId17"/>
    <p:sldId id="535" r:id="rId18"/>
    <p:sldId id="530" r:id="rId19"/>
    <p:sldId id="531" r:id="rId20"/>
    <p:sldId id="536" r:id="rId21"/>
    <p:sldId id="497" r:id="rId22"/>
    <p:sldId id="532" r:id="rId23"/>
    <p:sldId id="466" r:id="rId24"/>
    <p:sldId id="533" r:id="rId25"/>
    <p:sldId id="534" r:id="rId26"/>
    <p:sldId id="518" r:id="rId27"/>
  </p:sldIdLst>
  <p:sldSz cx="12190095" cy="6859270"/>
  <p:notesSz cx="6858000" cy="9144000"/>
  <p:custDataLst>
    <p:tags r:id="rId32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5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6424" autoAdjust="0"/>
  </p:normalViewPr>
  <p:slideViewPr>
    <p:cSldViewPr snapToGrid="0" showGuides="1">
      <p:cViewPr varScale="1">
        <p:scale>
          <a:sx n="103" d="100"/>
          <a:sy n="103" d="100"/>
        </p:scale>
        <p:origin x="138" y="264"/>
      </p:cViewPr>
      <p:guideLst>
        <p:guide orient="horz" pos="505"/>
        <p:guide pos="256"/>
        <p:guide pos="7400"/>
      </p:guideLst>
    </p:cSldViewPr>
  </p:slideViewPr>
  <p:outlineViewPr>
    <p:cViewPr>
      <p:scale>
        <a:sx n="33" d="100"/>
        <a:sy n="33" d="100"/>
      </p:scale>
      <p:origin x="0" y="-1704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emf"/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>
                <a:solidFill>
                  <a:srgbClr val="009D96"/>
                </a:solidFill>
              </a:rPr>
              <a:t>数学（深圳</a:t>
            </a:r>
            <a:r>
              <a:rPr lang="en-US" altLang="zh-CN" sz="2000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21451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lang="en-US" altLang="zh-CN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30</a:t>
            </a: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概   </a:t>
            </a:r>
            <a:r>
              <a:rPr lang="zh-CN" altLang="en-US" sz="2200" b="1" kern="1200" dirty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率</a:t>
            </a:r>
            <a:endParaRPr lang="zh-CN" altLang="zh-CN" sz="2200" b="1" kern="1200" dirty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7.e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4.png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8.emf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22.e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20.emf"/><Relationship Id="rId2" Type="http://schemas.openxmlformats.org/officeDocument/2006/relationships/oleObject" Target="../embeddings/oleObject10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emf"/><Relationship Id="rId3" Type="http://schemas.openxmlformats.org/officeDocument/2006/relationships/package" Target="../embeddings/Document1.docx"/><Relationship Id="rId2" Type="http://schemas.openxmlformats.org/officeDocument/2006/relationships/image" Target="../media/image17.e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e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10.emf"/><Relationship Id="rId1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1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e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0" Type="http://schemas.openxmlformats.org/officeDocument/2006/relationships/vmlDrawing" Target="../drawings/vmlDrawing3.v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31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76317" y="5577330"/>
            <a:ext cx="1976755" cy="461645"/>
            <a:chOff x="13463" y="7736"/>
            <a:chExt cx="3113" cy="727"/>
          </a:xfrm>
        </p:grpSpPr>
        <p:sp>
          <p:nvSpPr>
            <p:cNvPr id="35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13515" y="5577330"/>
            <a:ext cx="1976755" cy="461645"/>
            <a:chOff x="13463" y="7736"/>
            <a:chExt cx="3113" cy="727"/>
          </a:xfrm>
        </p:grpSpPr>
        <p:sp>
          <p:nvSpPr>
            <p:cNvPr id="38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3181588" y="1678726"/>
            <a:ext cx="5827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rgbClr val="009D96"/>
                </a:solidFill>
              </a:rPr>
              <a:t>第八单</a:t>
            </a:r>
            <a:r>
              <a:rPr lang="zh-CN" altLang="en-US" sz="4400" dirty="0">
                <a:solidFill>
                  <a:srgbClr val="009D96"/>
                </a:solidFill>
              </a:rPr>
              <a:t>元</a:t>
            </a:r>
            <a:r>
              <a:rPr lang="zh-CN" altLang="en-US" sz="4400">
                <a:solidFill>
                  <a:srgbClr val="009D96"/>
                </a:solidFill>
              </a:rPr>
              <a:t>　统计与概率</a:t>
            </a:r>
            <a:endParaRPr lang="zh-CN" altLang="zh-CN" sz="4400" dirty="0">
              <a:solidFill>
                <a:srgbClr val="009D96"/>
              </a:solidFill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4544141" y="2709455"/>
            <a:ext cx="310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0"/>
              <a:t>课时</a:t>
            </a:r>
            <a:r>
              <a:rPr lang="en-US" altLang="zh-CN" sz="3200" b="0"/>
              <a:t>30</a:t>
            </a:r>
            <a:r>
              <a:rPr lang="zh-CN" altLang="en-US" sz="3200" b="0"/>
              <a:t>　概　率</a:t>
            </a:r>
            <a:endParaRPr lang="zh-CN" altLang="en-US" sz="32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566814" y="3036730"/>
            <a:ext cx="743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核心知识讲练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28" y="810895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4092" y="757486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kern="100">
                <a:latin typeface="宋体" panose="02010600030101010101" pitchFamily="2" charset="-122"/>
                <a:cs typeface="Times New Roman" panose="02020603050405020304" pitchFamily="18" charset="0"/>
              </a:rPr>
              <a:t>概率的简单计算</a:t>
            </a:r>
            <a:endParaRPr lang="zh-CN" altLang="zh-CN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401" y="1121045"/>
            <a:ext cx="11341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北师教材改编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掷一枚质地均匀的骰子，观察向上一面的点数，求下列事件的概率：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点数为</a:t>
            </a: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zh-CN" altLang="zh-CN" kern="100">
                <a:cs typeface="Times New Roman" panose="02020603050405020304" pitchFamily="18" charset="0"/>
              </a:rPr>
              <a:t>的概率是</a:t>
            </a:r>
            <a:r>
              <a:rPr lang="en-US" altLang="zh-CN" kern="100"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cs typeface="Times New Roman" panose="02020603050405020304" pitchFamily="18" charset="0"/>
              </a:rPr>
              <a:t>；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点数为奇数的概率是</a:t>
            </a:r>
            <a:r>
              <a:rPr lang="en-US" altLang="zh-CN" kern="100"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cs typeface="Times New Roman" panose="02020603050405020304" pitchFamily="18" charset="0"/>
              </a:rPr>
              <a:t>；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点数大于</a:t>
            </a: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zh-CN" altLang="zh-CN" kern="100">
                <a:cs typeface="Times New Roman" panose="02020603050405020304" pitchFamily="18" charset="0"/>
              </a:rPr>
              <a:t>且小于</a:t>
            </a:r>
            <a:r>
              <a:rPr lang="en-US" altLang="zh-CN" kern="100">
                <a:cs typeface="Courier New" panose="02070309020205020404" pitchFamily="49" charset="0"/>
              </a:rPr>
              <a:t>5</a:t>
            </a:r>
            <a:r>
              <a:rPr lang="zh-CN" altLang="zh-CN" kern="100">
                <a:cs typeface="Times New Roman" panose="02020603050405020304" pitchFamily="18" charset="0"/>
              </a:rPr>
              <a:t>的概率是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>
                <a:ea typeface="仿宋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辽阳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zh-CN" altLang="zh-CN" kern="100">
                <a:cs typeface="Times New Roman" panose="02020603050405020304" pitchFamily="18" charset="0"/>
              </a:rPr>
              <a:t>，等边三角形</a:t>
            </a:r>
            <a:r>
              <a:rPr lang="en-US" altLang="zh-CN" i="1" kern="100">
                <a:cs typeface="Courier New" panose="02070309020205020404" pitchFamily="49" charset="0"/>
              </a:rPr>
              <a:t>ABC</a:t>
            </a:r>
            <a:r>
              <a:rPr lang="zh-CN" altLang="zh-CN" kern="100">
                <a:cs typeface="Times New Roman" panose="02020603050405020304" pitchFamily="18" charset="0"/>
              </a:rPr>
              <a:t>是由</a:t>
            </a:r>
            <a:r>
              <a:rPr lang="en-US" altLang="zh-CN" kern="100">
                <a:cs typeface="Courier New" panose="02070309020205020404" pitchFamily="49" charset="0"/>
              </a:rPr>
              <a:t>9</a:t>
            </a:r>
            <a:r>
              <a:rPr lang="zh-CN" altLang="zh-CN" kern="100">
                <a:cs typeface="Times New Roman" panose="02020603050405020304" pitchFamily="18" charset="0"/>
              </a:rPr>
              <a:t>个大小相等的等边三角形构成，随机地往</a:t>
            </a:r>
            <a:r>
              <a:rPr lang="en-US" altLang="zh-CN" kern="10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cs typeface="Courier New" panose="02070309020205020404" pitchFamily="49" charset="0"/>
              </a:rPr>
              <a:t>ABC</a:t>
            </a:r>
            <a:r>
              <a:rPr lang="zh-CN" altLang="zh-CN" kern="100">
                <a:cs typeface="Times New Roman" panose="02020603050405020304" pitchFamily="18" charset="0"/>
              </a:rPr>
              <a:t>内投一粒米，落在阴影区域的概率为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424" name="Picture 112" descr="GD24SXZS30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21" y="1935448"/>
            <a:ext cx="2094830" cy="17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9455213" y="3697513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图 </a:t>
            </a:r>
            <a:r>
              <a:rPr lang="en-US" altLang="zh-CN"/>
              <a:t>2</a:t>
            </a:r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823689" y="2156456"/>
          <a:ext cx="4769558" cy="89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3" imgW="5271135" imgH="996950" progId="Word.Document.12">
                  <p:embed/>
                </p:oleObj>
              </mc:Choice>
              <mc:Fallback>
                <p:oleObj name="Document" r:id="rId3" imgW="5271135" imgH="996950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3689" y="2156456"/>
                        <a:ext cx="4769558" cy="89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657600" y="2892425"/>
          <a:ext cx="42354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Document" r:id="rId5" imgW="5271135" imgH="996950" progId="Word.Document.12">
                  <p:embed/>
                </p:oleObj>
              </mc:Choice>
              <mc:Fallback>
                <p:oleObj name="Document" r:id="rId5" imgW="5271135" imgH="996950" progId="Word.Document.12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2892425"/>
                        <a:ext cx="423545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4646613" y="3414713"/>
          <a:ext cx="47958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Document" r:id="rId7" imgW="5271135" imgH="1000125" progId="Word.Document.12">
                  <p:embed/>
                </p:oleObj>
              </mc:Choice>
              <mc:Fallback>
                <p:oleObj name="Document" r:id="rId7" imgW="5271135" imgH="1000125" progId="Word.Document.12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6613" y="3414713"/>
                        <a:ext cx="47958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-1035050" y="5467350"/>
          <a:ext cx="49069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Document" r:id="rId9" imgW="5271135" imgH="798195" progId="Word.Document.12">
                  <p:embed/>
                </p:oleObj>
              </mc:Choice>
              <mc:Fallback>
                <p:oleObj name="Document" r:id="rId9" imgW="5271135" imgH="798195" progId="Word.Document.12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035050" y="5467350"/>
                        <a:ext cx="4906963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797" y="814384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66967" y="747729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kern="100">
                <a:latin typeface="宋体" panose="02010600030101010101" pitchFamily="2" charset="-122"/>
                <a:cs typeface="Times New Roman" panose="02020603050405020304" pitchFamily="18" charset="0"/>
              </a:rPr>
              <a:t>用列表法或画树状图法求概率</a:t>
            </a:r>
            <a:endParaRPr lang="zh-CN" altLang="zh-CN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797" y="1192365"/>
            <a:ext cx="11329703" cy="522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3</a:t>
            </a:r>
            <a:r>
              <a:rPr lang="zh-CN" altLang="zh-CN" kern="100">
                <a:cs typeface="Times New Roman" panose="02020603050405020304" pitchFamily="18" charset="0"/>
              </a:rPr>
              <a:t>．在一个不透明的布袋中装有</a:t>
            </a: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zh-CN" altLang="zh-CN" kern="100">
                <a:cs typeface="Times New Roman" panose="02020603050405020304" pitchFamily="18" charset="0"/>
              </a:rPr>
              <a:t>个红球，</a:t>
            </a: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zh-CN" altLang="zh-CN" kern="100">
                <a:cs typeface="Times New Roman" panose="02020603050405020304" pitchFamily="18" charset="0"/>
              </a:rPr>
              <a:t>个黑球，这些球除颜色外无其他差别．　　　　　　　　　　　　　　　　　　　　　　　　　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放回型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)(</a:t>
            </a: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随机摸出</a:t>
            </a: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zh-CN" altLang="zh-CN" kern="100">
                <a:cs typeface="Times New Roman" panose="02020603050405020304" pitchFamily="18" charset="0"/>
              </a:rPr>
              <a:t>个小球，记下颜色后放回摇匀，再随机摸出</a:t>
            </a: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zh-CN" altLang="zh-CN" kern="100">
                <a:cs typeface="Times New Roman" panose="02020603050405020304" pitchFamily="18" charset="0"/>
              </a:rPr>
              <a:t>个小球，则两次摸出的小球颜色不同的概率为</a:t>
            </a:r>
            <a:r>
              <a:rPr lang="en-US" altLang="zh-CN" kern="100"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cs typeface="Times New Roman" panose="02020603050405020304" pitchFamily="18" charset="0"/>
              </a:rPr>
              <a:t>；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不放回型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)(</a:t>
            </a: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随机摸出</a:t>
            </a: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zh-CN" altLang="zh-CN" kern="100">
                <a:cs typeface="Times New Roman" panose="02020603050405020304" pitchFamily="18" charset="0"/>
              </a:rPr>
              <a:t>个小球，不放回，再随机摸出一个小球，则两次摸出的小球颜色不同的概率为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思考：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若一次性随机摸出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个小球，则摸出的两个小球颜色不同的概率为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若改为在两个不透明的相同的布袋中各装有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个红球，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个黑球，这些球除颜色外无其他差别，从中各随机摸出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个小球，则摸出的两个小球颜色不同的概率为</a:t>
            </a:r>
            <a:r>
              <a:rPr lang="en-US" altLang="zh-CN" kern="100">
                <a:ea typeface="楷体_GB2312" panose="02010609030101010101" pitchFamily="49" charset="-122"/>
                <a:cs typeface="Times New Roman" panose="02020603050405020304" pitchFamily="18" charset="0"/>
              </a:rPr>
              <a:t>__________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kern="100">
              <a:latin typeface="仿宋" panose="02010609060101010101" pitchFamily="49" charset="-122"/>
              <a:ea typeface="仿宋" panose="0201060906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354763" y="2595563"/>
          <a:ext cx="44418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2" imgW="5271135" imgH="798195" progId="Word.Document.12">
                  <p:embed/>
                </p:oleObj>
              </mc:Choice>
              <mc:Fallback>
                <p:oleObj name="Document" r:id="rId2" imgW="5271135" imgH="79819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4763" y="2595563"/>
                        <a:ext cx="4441825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476875" y="5689600"/>
          <a:ext cx="44434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Document" r:id="rId4" imgW="5271135" imgH="798195" progId="Word.Document.12">
                  <p:embed/>
                </p:oleObj>
              </mc:Choice>
              <mc:Fallback>
                <p:oleObj name="Document" r:id="rId4" imgW="5271135" imgH="798195" progId="Word.Document.12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75" y="5689600"/>
                        <a:ext cx="4443413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873925" y="3643140"/>
          <a:ext cx="4219426" cy="63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Document" r:id="rId6" imgW="5271135" imgH="800100" progId="Word.Document.12">
                  <p:embed/>
                </p:oleObj>
              </mc:Choice>
              <mc:Fallback>
                <p:oleObj name="Document" r:id="rId6" imgW="5271135" imgH="800100" progId="Word.Document.12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3925" y="3643140"/>
                        <a:ext cx="4219426" cy="631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38997" y="4658075"/>
          <a:ext cx="4219426" cy="63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Document" r:id="rId8" imgW="5271135" imgH="800100" progId="Word.Document.12">
                  <p:embed/>
                </p:oleObj>
              </mc:Choice>
              <mc:Fallback>
                <p:oleObj name="Document" r:id="rId8" imgW="5271135" imgH="800100" progId="Word.Document.12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8997" y="4658075"/>
                        <a:ext cx="4219426" cy="631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1858274"/>
            <a:ext cx="113411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ea typeface="黑体" panose="02010609060101010101" pitchFamily="49" charset="-122"/>
                <a:cs typeface="Times New Roman" panose="02020603050405020304" pitchFamily="18" charset="0"/>
              </a:rPr>
              <a:t>方法总结</a:t>
            </a:r>
            <a:r>
              <a:rPr lang="zh-CN" altLang="zh-CN" kern="100">
                <a:cs typeface="Times New Roman" panose="02020603050405020304" pitchFamily="18" charset="0"/>
              </a:rPr>
              <a:t>　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在用列表法或画树状图法求概率时，要注意区分放回型和不放回型．放回型第二次可选数量与第一次相同，不放回型第二次可选数量比第一次少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个，一次取两个可视为不放回型．</a:t>
            </a:r>
            <a:endParaRPr lang="zh-CN" altLang="zh-CN" kern="1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577593"/>
            <a:ext cx="11341100" cy="389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4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>
                <a:ea typeface="仿宋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湘潭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为落实</a:t>
            </a:r>
            <a:r>
              <a:rPr lang="en-US" altLang="zh-CN" kern="10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cs typeface="Times New Roman" panose="02020603050405020304" pitchFamily="18" charset="0"/>
              </a:rPr>
              <a:t>双减</a:t>
            </a:r>
            <a:r>
              <a:rPr lang="en-US" altLang="zh-CN" kern="10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cs typeface="Times New Roman" panose="02020603050405020304" pitchFamily="18" charset="0"/>
              </a:rPr>
              <a:t>政策要求，丰富学生课余生活，某校七年级根据学生需求，组建了四个社团供学生选择：</a:t>
            </a:r>
            <a:r>
              <a:rPr lang="en-US" altLang="zh-CN" kern="100">
                <a:cs typeface="Courier New" panose="02070309020205020404" pitchFamily="49" charset="0"/>
              </a:rPr>
              <a:t>A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合唱社团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cs typeface="Courier New" panose="02070309020205020404" pitchFamily="49" charset="0"/>
              </a:rPr>
              <a:t>B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硬笔书法社团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街舞社团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cs typeface="Courier New" panose="02070309020205020404" pitchFamily="49" charset="0"/>
              </a:rPr>
              <a:t>D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面点社团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．学生从中任意选择两个社团参加活动．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小明对这</a:t>
            </a:r>
            <a:r>
              <a:rPr lang="en-US" altLang="zh-CN" kern="100">
                <a:cs typeface="Courier New" panose="02070309020205020404" pitchFamily="49" charset="0"/>
              </a:rPr>
              <a:t>4</a:t>
            </a:r>
            <a:r>
              <a:rPr lang="zh-CN" altLang="zh-CN" kern="100">
                <a:cs typeface="Times New Roman" panose="02020603050405020304" pitchFamily="18" charset="0"/>
              </a:rPr>
              <a:t>个社团都很感兴趣，如果他随机选择两个社团，请列举出所有的可能结果；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00" y="4547435"/>
            <a:ext cx="11784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zh-CN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zh-CN" altLang="zh-CN">
                <a:solidFill>
                  <a:srgbClr val="FF0000"/>
                </a:solidFill>
              </a:rPr>
              <a:t>所有的可能结果共有</a:t>
            </a:r>
            <a:r>
              <a:rPr lang="en-US" altLang="zh-CN">
                <a:solidFill>
                  <a:srgbClr val="FF0000"/>
                </a:solidFill>
              </a:rPr>
              <a:t>6</a:t>
            </a:r>
            <a:r>
              <a:rPr lang="zh-CN" altLang="zh-CN">
                <a:solidFill>
                  <a:srgbClr val="FF0000"/>
                </a:solidFill>
              </a:rPr>
              <a:t>种，分别为：</a:t>
            </a:r>
            <a:r>
              <a:rPr lang="en-US" altLang="zh-CN">
                <a:solidFill>
                  <a:srgbClr val="FF0000"/>
                </a:solidFill>
              </a:rPr>
              <a:t>AB</a:t>
            </a:r>
            <a:r>
              <a:rPr lang="zh-CN" altLang="zh-CN">
                <a:solidFill>
                  <a:srgbClr val="FF0000"/>
                </a:solidFill>
              </a:rPr>
              <a:t>，</a:t>
            </a:r>
            <a:r>
              <a:rPr lang="en-US" altLang="zh-CN">
                <a:solidFill>
                  <a:srgbClr val="FF0000"/>
                </a:solidFill>
              </a:rPr>
              <a:t>AC</a:t>
            </a:r>
            <a:r>
              <a:rPr lang="zh-CN" altLang="zh-CN">
                <a:solidFill>
                  <a:srgbClr val="FF0000"/>
                </a:solidFill>
              </a:rPr>
              <a:t>，</a:t>
            </a:r>
            <a:r>
              <a:rPr lang="en-US" altLang="zh-CN">
                <a:solidFill>
                  <a:srgbClr val="FF0000"/>
                </a:solidFill>
              </a:rPr>
              <a:t>AD</a:t>
            </a:r>
            <a:r>
              <a:rPr lang="zh-CN" altLang="zh-CN">
                <a:solidFill>
                  <a:srgbClr val="FF0000"/>
                </a:solidFill>
              </a:rPr>
              <a:t>，</a:t>
            </a:r>
            <a:r>
              <a:rPr lang="en-US" altLang="zh-CN">
                <a:solidFill>
                  <a:srgbClr val="FF0000"/>
                </a:solidFill>
              </a:rPr>
              <a:t>BC</a:t>
            </a:r>
            <a:r>
              <a:rPr lang="zh-CN" altLang="zh-CN">
                <a:solidFill>
                  <a:srgbClr val="FF0000"/>
                </a:solidFill>
              </a:rPr>
              <a:t>，</a:t>
            </a:r>
            <a:r>
              <a:rPr lang="en-US" altLang="zh-CN">
                <a:solidFill>
                  <a:srgbClr val="FF0000"/>
                </a:solidFill>
              </a:rPr>
              <a:t>BD</a:t>
            </a:r>
            <a:r>
              <a:rPr lang="zh-CN" altLang="zh-CN">
                <a:solidFill>
                  <a:srgbClr val="FF0000"/>
                </a:solidFill>
              </a:rPr>
              <a:t>，</a:t>
            </a:r>
            <a:r>
              <a:rPr lang="en-US" altLang="zh-CN">
                <a:solidFill>
                  <a:srgbClr val="FF0000"/>
                </a:solidFill>
              </a:rPr>
              <a:t>CD.</a:t>
            </a:r>
            <a:endParaRPr lang="zh-CN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37916" y="2339547"/>
            <a:ext cx="11341100" cy="1303177"/>
          </a:xfrm>
        </p:spPr>
        <p:txBody>
          <a:bodyPr/>
          <a:lstStyle/>
          <a:p>
            <a:pPr indent="0"/>
            <a:r>
              <a:rPr lang="zh-CN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zh-CN" altLang="zh-CN">
                <a:solidFill>
                  <a:srgbClr val="FF0000"/>
                </a:solidFill>
              </a:rPr>
              <a:t>画树状图如答图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zh-CN">
                <a:solidFill>
                  <a:srgbClr val="FF0000"/>
                </a:solidFill>
              </a:rPr>
              <a:t>所示．</a:t>
            </a:r>
            <a:endParaRPr lang="zh-CN" altLang="zh-CN">
              <a:solidFill>
                <a:srgbClr val="FF0000"/>
              </a:solidFill>
            </a:endParaRPr>
          </a:p>
          <a:p>
            <a:pPr indent="0"/>
            <a:r>
              <a:rPr lang="zh-CN" altLang="zh-CN">
                <a:solidFill>
                  <a:srgbClr val="FF0000"/>
                </a:solidFill>
              </a:rPr>
              <a:t>或列表如下表所示．</a:t>
            </a:r>
            <a:endParaRPr lang="zh-CN" altLang="zh-CN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37916" y="3854300"/>
          <a:ext cx="5288052" cy="2254504"/>
        </p:xfrm>
        <a:graphic>
          <a:graphicData uri="http://schemas.openxmlformats.org/drawingml/2006/table">
            <a:tbl>
              <a:tblPr/>
              <a:tblGrid>
                <a:gridCol w="640267"/>
                <a:gridCol w="1553934"/>
                <a:gridCol w="1539917"/>
                <a:gridCol w="1553934"/>
              </a:tblGrid>
              <a:tr h="3452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(A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(B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(D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(A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(B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(D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(A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(B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(D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927234" y="3642724"/>
            <a:ext cx="12686495" cy="2677656"/>
            <a:chOff x="5927234" y="3642724"/>
            <a:chExt cx="12686495" cy="2677656"/>
          </a:xfrm>
        </p:grpSpPr>
        <p:sp>
          <p:nvSpPr>
            <p:cNvPr id="4" name="矩形 3"/>
            <p:cNvSpPr/>
            <p:nvPr/>
          </p:nvSpPr>
          <p:spPr>
            <a:xfrm>
              <a:off x="5927234" y="3642724"/>
              <a:ext cx="582026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由树状图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(</a:t>
              </a:r>
              <a:r>
                <a:rPr lang="zh-CN" altLang="zh-CN" kern="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或表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)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可知，共有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9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种等可能的结果，其中小宇和小江选到相同社团的结果有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3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种，</a:t>
              </a:r>
              <a:endParaRPr lang="zh-CN" altLang="zh-CN" kern="100">
                <a:latin typeface="等线" panose="02010600030101010101" pitchFamily="2" charset="-122"/>
                <a:ea typeface="等线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他俩选到相同社团的概率为</a:t>
              </a:r>
              <a:r>
                <a:rPr lang="en-US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          .</a:t>
              </a:r>
              <a:endParaRPr lang="zh-CN" altLang="en-US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10812754" y="5444080"/>
            <a:ext cx="780097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Document" r:id="rId1" imgW="5271135" imgH="598170" progId="Word.Document.12">
                    <p:embed/>
                  </p:oleObj>
                </mc:Choice>
                <mc:Fallback>
                  <p:oleObj name="Document" r:id="rId1" imgW="5271135" imgH="598170" progId="Word.Document.12">
                    <p:embed/>
                    <p:pic>
                      <p:nvPicPr>
                        <p:cNvPr id="0" name="图片 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812754" y="5444080"/>
                          <a:ext cx="7800975" cy="876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6236305" y="1806919"/>
            <a:ext cx="5358601" cy="2023116"/>
            <a:chOff x="6007438" y="1458540"/>
            <a:chExt cx="5358601" cy="2023116"/>
          </a:xfrm>
        </p:grpSpPr>
        <p:pic>
          <p:nvPicPr>
            <p:cNvPr id="8" name="图片 7" descr="24深圳数学总复习答案1-56.pdf - WPS 20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4" t="32156" r="50536" b="52559"/>
            <a:stretch>
              <a:fillRect/>
            </a:stretch>
          </p:blipFill>
          <p:spPr>
            <a:xfrm>
              <a:off x="6007438" y="1458540"/>
              <a:ext cx="5358601" cy="149989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099077" y="2958436"/>
              <a:ext cx="1175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答图 </a:t>
              </a:r>
              <a:r>
                <a:rPr lang="en-US" altLang="zh-CN">
                  <a:solidFill>
                    <a:srgbClr val="FF0000"/>
                  </a:solidFill>
                </a:rPr>
                <a:t>1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06400" y="561395"/>
            <a:ext cx="11341100" cy="19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小宇和小江在选择过程中，首先都选了社团</a:t>
            </a:r>
            <a:r>
              <a:rPr lang="en-US" altLang="zh-CN" kern="100"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街舞社团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，第二个社团他俩决定随机选择，请用列表法或画树状图法求他俩选到相同社团的概率．</a:t>
            </a:r>
            <a:endParaRPr lang="zh-CN" altLang="zh-CN" kern="10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738952"/>
            <a:ext cx="11341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 eaLnBrk="1">
              <a:lnSpc>
                <a:spcPct val="150000"/>
              </a:lnSpc>
            </a:pPr>
            <a:r>
              <a:rPr lang="en-US" altLang="zh-CN"/>
              <a:t>5.</a:t>
            </a:r>
            <a:r>
              <a:rPr lang="en-US" altLang="zh-CN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en-US" altLang="zh-CN"/>
              <a:t>2022</a:t>
            </a: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</a:rPr>
              <a:t>深圳</a:t>
            </a:r>
            <a:r>
              <a:rPr lang="en-US" altLang="zh-CN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/>
              <a:t>某工厂进行厂长选拔，从中抽出一部分人进行筛选，将其分为了“优秀”、“良好”、“合格”以及“不合格”四个等级，并绘制成如图</a:t>
            </a:r>
            <a:r>
              <a:rPr lang="en-US" altLang="zh-CN"/>
              <a:t>3</a:t>
            </a:r>
            <a:r>
              <a:rPr lang="zh-CN" altLang="en-US"/>
              <a:t>所示两幅不完整的统计图．</a:t>
            </a:r>
            <a:endParaRPr lang="zh-CN" altLang="en-US"/>
          </a:p>
          <a:p>
            <a:pPr indent="720090" algn="just" eaLnBrk="1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(</a:t>
            </a:r>
            <a:r>
              <a:rPr lang="en-US" altLang="zh-CN"/>
              <a:t>1</a:t>
            </a:r>
            <a:r>
              <a:rPr lang="en-US" altLang="zh-CN">
                <a:latin typeface="宋体" panose="02010600030101010101" pitchFamily="2" charset="-122"/>
              </a:rPr>
              <a:t>)</a:t>
            </a:r>
            <a:r>
              <a:rPr lang="zh-CN" altLang="en-US"/>
              <a:t>本次抽查的总人数为</a:t>
            </a:r>
            <a:r>
              <a:rPr lang="en-US" altLang="zh-CN"/>
              <a:t>__________</a:t>
            </a:r>
            <a:r>
              <a:rPr lang="zh-CN" altLang="en-US"/>
              <a:t>人，“合格”人数所占的百分比为</a:t>
            </a:r>
            <a:r>
              <a:rPr lang="en-US" altLang="zh-CN"/>
              <a:t>__________</a:t>
            </a:r>
            <a:r>
              <a:rPr lang="zh-CN" altLang="en-US"/>
              <a:t>；</a:t>
            </a:r>
            <a:endParaRPr lang="zh-CN" altLang="en-US"/>
          </a:p>
          <a:p>
            <a:pPr indent="720090" algn="just" eaLnBrk="1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(</a:t>
            </a:r>
            <a:r>
              <a:rPr lang="en-US" altLang="zh-CN"/>
              <a:t>2</a:t>
            </a:r>
            <a:r>
              <a:rPr lang="en-US" altLang="zh-CN">
                <a:latin typeface="宋体" panose="02010600030101010101" pitchFamily="2" charset="-122"/>
              </a:rPr>
              <a:t>)</a:t>
            </a:r>
            <a:r>
              <a:rPr lang="zh-CN" altLang="en-US"/>
              <a:t>补全条形统计图；</a:t>
            </a:r>
            <a:endParaRPr lang="zh-CN" altLang="en-US"/>
          </a:p>
        </p:txBody>
      </p:sp>
      <p:pic>
        <p:nvPicPr>
          <p:cNvPr id="32770" name="Picture 2" descr="SZ24SXZS30-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95" y="3468653"/>
            <a:ext cx="6039537" cy="248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224841" y="6026134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图 </a:t>
            </a:r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55182" y="34606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40%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01773" y="280035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50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02357" y="4709270"/>
            <a:ext cx="3930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补全条形统计图如答图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所示．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464" y="5506753"/>
            <a:ext cx="352474" cy="4572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281819" y="3323579"/>
            <a:ext cx="4046882" cy="3164307"/>
            <a:chOff x="2996428" y="2027107"/>
            <a:chExt cx="4228540" cy="3247993"/>
          </a:xfrm>
        </p:grpSpPr>
        <p:sp>
          <p:nvSpPr>
            <p:cNvPr id="8" name="文本框 7"/>
            <p:cNvSpPr txBox="1"/>
            <p:nvPr/>
          </p:nvSpPr>
          <p:spPr>
            <a:xfrm>
              <a:off x="4523037" y="4751880"/>
              <a:ext cx="1175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答图 </a:t>
              </a:r>
              <a:r>
                <a:rPr lang="en-US" altLang="zh-CN">
                  <a:solidFill>
                    <a:srgbClr val="FF0000"/>
                  </a:solidFill>
                </a:rPr>
                <a:t>2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9" name="图片 8" descr="24深圳数学总复习答案1-56.pdf - WPS 20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3" t="49019" r="53869" b="21623"/>
            <a:stretch>
              <a:fillRect/>
            </a:stretch>
          </p:blipFill>
          <p:spPr>
            <a:xfrm>
              <a:off x="2996428" y="2027107"/>
              <a:ext cx="4228540" cy="27247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861513"/>
            <a:ext cx="113411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 eaLnBrk="1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(</a:t>
            </a:r>
            <a:r>
              <a:rPr lang="en-US" altLang="zh-CN"/>
              <a:t>3</a:t>
            </a:r>
            <a:r>
              <a:rPr lang="en-US" altLang="zh-CN">
                <a:latin typeface="宋体" panose="02010600030101010101" pitchFamily="2" charset="-122"/>
              </a:rPr>
              <a:t>)</a:t>
            </a:r>
            <a:r>
              <a:rPr lang="zh-CN" altLang="en-US"/>
              <a:t>扇形统计图中，“不合格”人数所占的圆心角的度数为</a:t>
            </a:r>
            <a:r>
              <a:rPr lang="en-US" altLang="zh-CN"/>
              <a:t>__________</a:t>
            </a:r>
            <a:r>
              <a:rPr lang="zh-CN" altLang="en-US"/>
              <a:t>；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00701" y="1554250"/>
            <a:ext cx="1333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115.2°</a:t>
            </a:r>
            <a:endParaRPr lang="zh-CN" altLang="en-US"/>
          </a:p>
        </p:txBody>
      </p:sp>
      <p:pic>
        <p:nvPicPr>
          <p:cNvPr id="10" name="Picture 2" descr="SZ24SXZS30-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82" y="2700525"/>
            <a:ext cx="6039537" cy="248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462" y="4919203"/>
            <a:ext cx="352474" cy="45726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348972" y="2598689"/>
            <a:ext cx="4116727" cy="3189785"/>
            <a:chOff x="2996428" y="2027107"/>
            <a:chExt cx="4228540" cy="3247993"/>
          </a:xfrm>
        </p:grpSpPr>
        <p:sp>
          <p:nvSpPr>
            <p:cNvPr id="12" name="文本框 11"/>
            <p:cNvSpPr txBox="1"/>
            <p:nvPr/>
          </p:nvSpPr>
          <p:spPr>
            <a:xfrm>
              <a:off x="4523037" y="4751880"/>
              <a:ext cx="1175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答图 </a:t>
              </a:r>
              <a:r>
                <a:rPr lang="en-US" altLang="zh-CN">
                  <a:solidFill>
                    <a:srgbClr val="FF0000"/>
                  </a:solidFill>
                </a:rPr>
                <a:t>2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13" name="图片 12" descr="24深圳数学总复习答案1-56.pdf - WPS 20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3" t="49019" r="53869" b="21623"/>
            <a:stretch>
              <a:fillRect/>
            </a:stretch>
          </p:blipFill>
          <p:spPr>
            <a:xfrm>
              <a:off x="2996428" y="2027107"/>
              <a:ext cx="4228540" cy="27247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453" y="831411"/>
            <a:ext cx="11219506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90" algn="just" eaLnBrk="1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(</a:t>
            </a:r>
            <a:r>
              <a:rPr lang="en-US" altLang="zh-CN"/>
              <a:t>4</a:t>
            </a:r>
            <a:r>
              <a:rPr lang="en-US" altLang="zh-CN">
                <a:latin typeface="宋体" panose="02010600030101010101" pitchFamily="2" charset="-122"/>
              </a:rPr>
              <a:t>)</a:t>
            </a:r>
            <a:r>
              <a:rPr lang="zh-CN" altLang="en-US"/>
              <a:t>在“优秀”等级中有甲、乙、丙三人，现从中抽出两人，则刚好抽中甲、乙两人的概率为</a:t>
            </a:r>
            <a:r>
              <a:rPr lang="en-US" altLang="zh-CN"/>
              <a:t>________.</a:t>
            </a:r>
            <a:endParaRPr lang="en-US" altLang="zh-CN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096847" y="1350523"/>
          <a:ext cx="47958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Document" r:id="rId1" imgW="5271135" imgH="1000125" progId="Word.Document.12">
                  <p:embed/>
                </p:oleObj>
              </mc:Choice>
              <mc:Fallback>
                <p:oleObj name="Document" r:id="rId1" imgW="5271135" imgH="1000125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96847" y="1350523"/>
                        <a:ext cx="47958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8495" y="2350698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【提示】</a:t>
            </a:r>
            <a:r>
              <a:rPr lang="zh-CN" altLang="zh-CN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列表如下</a:t>
            </a:r>
            <a:r>
              <a:rPr lang="zh-CN" altLang="zh-CN" kern="100">
                <a:solidFill>
                  <a:srgbClr val="FF0000"/>
                </a:solidFill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9622" y="2873918"/>
          <a:ext cx="5325461" cy="1888744"/>
        </p:xfrm>
        <a:graphic>
          <a:graphicData uri="http://schemas.openxmlformats.org/drawingml/2006/table">
            <a:tbl>
              <a:tblPr/>
              <a:tblGrid>
                <a:gridCol w="652757"/>
                <a:gridCol w="1557568"/>
                <a:gridCol w="1557568"/>
                <a:gridCol w="1557568"/>
              </a:tblGrid>
              <a:tr h="4185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乙，甲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丙，甲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甲，乙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丙，乙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甲，丙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乙，丙</a:t>
                      </a: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6166084" y="2255398"/>
            <a:ext cx="5649912" cy="2701719"/>
            <a:chOff x="6097589" y="3320419"/>
            <a:chExt cx="5649912" cy="2701719"/>
          </a:xfrm>
        </p:grpSpPr>
        <p:sp>
          <p:nvSpPr>
            <p:cNvPr id="9" name="矩形 8"/>
            <p:cNvSpPr/>
            <p:nvPr/>
          </p:nvSpPr>
          <p:spPr>
            <a:xfrm>
              <a:off x="6097589" y="3320419"/>
              <a:ext cx="564991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>
                <a:lnSpc>
                  <a:spcPct val="150000"/>
                </a:lnSpc>
              </a:pPr>
              <a:r>
                <a:rPr lang="zh-CN" altLang="zh-CN" kern="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由表可知，共有</a:t>
              </a:r>
              <a:r>
                <a:rPr lang="en-US" altLang="zh-CN">
                  <a:solidFill>
                    <a:srgbClr val="FF0000"/>
                  </a:solidFill>
                  <a:ea typeface="楷体_GB2312" panose="02010609030101010101" pitchFamily="49" charset="-122"/>
                </a:rPr>
                <a:t>6</a:t>
              </a:r>
              <a:r>
                <a:rPr lang="zh-CN" altLang="zh-CN" kern="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种等可能的结果，其中刚好抽中甲、乙两人的结果有</a:t>
              </a:r>
              <a:r>
                <a:rPr lang="en-US" altLang="zh-CN">
                  <a:solidFill>
                    <a:srgbClr val="FF0000"/>
                  </a:solidFill>
                  <a:ea typeface="楷体_GB2312" panose="02010609030101010101" pitchFamily="49" charset="-122"/>
                </a:rPr>
                <a:t>2</a:t>
              </a:r>
              <a:r>
                <a:rPr lang="zh-CN" altLang="zh-CN" kern="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种</a:t>
              </a:r>
              <a:r>
                <a:rPr lang="zh-CN" altLang="zh-CN">
                  <a:solidFill>
                    <a:srgbClr val="FF0000"/>
                  </a:solidFill>
                  <a:ea typeface="楷体_GB2312" panose="0201060903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>
                  <a:solidFill>
                    <a:srgbClr val="FF0000"/>
                  </a:solidFill>
                  <a:latin typeface="宋体" panose="02010600030101010101" pitchFamily="2" charset="-122"/>
                  <a:ea typeface="楷体_GB2312" panose="02010609030101010101" pitchFamily="49" charset="-122"/>
                  <a:cs typeface="Times New Roman" panose="02020603050405020304" pitchFamily="18" charset="0"/>
                </a:rPr>
                <a:t>∴</a:t>
              </a:r>
              <a:r>
                <a:rPr lang="zh-CN" altLang="zh-CN" kern="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刚好抽中甲、乙两人的概率为</a:t>
              </a:r>
              <a:r>
                <a:rPr lang="en-US" altLang="zh-CN" kern="1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 .</a:t>
              </a:r>
              <a:endParaRPr lang="zh-CN" altLang="en-US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7739616" y="5222558"/>
            <a:ext cx="895320" cy="799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Document" r:id="rId3" imgW="904875" imgH="809625" progId="Word.Document.12">
                    <p:embed/>
                  </p:oleObj>
                </mc:Choice>
                <mc:Fallback>
                  <p:oleObj name="Document" r:id="rId3" imgW="904875" imgH="809625" progId="Word.Document.12">
                    <p:embed/>
                    <p:pic>
                      <p:nvPicPr>
                        <p:cNvPr id="0" name="对象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39616" y="5222558"/>
                          <a:ext cx="895320" cy="799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96" y="780174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56266" y="737044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kern="100">
                <a:latin typeface="宋体" panose="02010600030101010101" pitchFamily="2" charset="-122"/>
                <a:cs typeface="Times New Roman" panose="02020603050405020304" pitchFamily="18" charset="0"/>
              </a:rPr>
              <a:t>用频率估计概率</a:t>
            </a:r>
            <a:endParaRPr lang="zh-CN" altLang="zh-CN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4732" y="1100551"/>
            <a:ext cx="104063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6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>
                <a:ea typeface="仿宋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扬州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某种绿豆在相同条件下发芽试验的结果如下：</a:t>
            </a:r>
            <a:endParaRPr lang="zh-CN" altLang="zh-CN" kern="10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8751" y="5781674"/>
            <a:ext cx="97539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cs typeface="Times New Roman" panose="02020603050405020304" pitchFamily="18" charset="0"/>
              </a:rPr>
              <a:t>这种绿豆发芽的概率的估计值为</a:t>
            </a:r>
            <a:r>
              <a:rPr lang="en-US" altLang="zh-CN" kern="100"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精确到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0.01</a:t>
            </a:r>
            <a:r>
              <a:rPr lang="en-US" altLang="zh-CN" kern="100"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kern="10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06403" y="1753719"/>
          <a:ext cx="11341100" cy="4041331"/>
        </p:xfrm>
        <a:graphic>
          <a:graphicData uri="http://schemas.openxmlformats.org/drawingml/2006/table">
            <a:tbl>
              <a:tblPr/>
              <a:tblGrid>
                <a:gridCol w="1564440"/>
                <a:gridCol w="977666"/>
                <a:gridCol w="977666"/>
                <a:gridCol w="977666"/>
                <a:gridCol w="977666"/>
                <a:gridCol w="977666"/>
                <a:gridCol w="977666"/>
                <a:gridCol w="977666"/>
                <a:gridCol w="977666"/>
                <a:gridCol w="977666"/>
                <a:gridCol w="977666"/>
              </a:tblGrid>
              <a:tr h="92158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每批</a:t>
                      </a:r>
                      <a:endParaRPr lang="en-US" altLang="zh-CN" sz="2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粒数</a:t>
                      </a:r>
                      <a:r>
                        <a:rPr lang="en-US" sz="2600" b="1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1 000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1 500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2 000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3 000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58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发芽的</a:t>
                      </a:r>
                      <a:endParaRPr lang="en-US" altLang="zh-CN" sz="2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频数</a:t>
                      </a:r>
                      <a:r>
                        <a:rPr lang="en-US" sz="2600" b="1" i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m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44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92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463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928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1 396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1 866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2 794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7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发芽的</a:t>
                      </a:r>
                      <a:endParaRPr lang="en-US" altLang="zh-CN" sz="2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频率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600" b="1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精确到</a:t>
                      </a: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Courier New" panose="02070309020205020404" pitchFamily="49" charset="0"/>
                        </a:rPr>
                        <a:t>0.001</a:t>
                      </a:r>
                      <a:r>
                        <a:rPr lang="en-US" sz="2800" b="1" kern="1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800" b="1" kern="1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1.000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0.800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0.900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0.880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0.920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0.926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0.928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0.931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0.933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0.931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498774" y="590768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0.93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249858"/>
            <a:ext cx="11337155" cy="1958421"/>
          </a:xfrm>
        </p:spPr>
        <p:txBody>
          <a:bodyPr/>
          <a:lstStyle/>
          <a:p>
            <a:pPr indent="720090"/>
            <a:r>
              <a:rPr lang="en-US" altLang="zh-CN" kern="100">
                <a:cs typeface="Courier New" panose="02070309020205020404" pitchFamily="49" charset="0"/>
              </a:rPr>
              <a:t>7</a:t>
            </a:r>
            <a:r>
              <a:rPr lang="zh-CN" altLang="zh-CN" kern="100"/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en-US" altLang="zh-CN" kern="100">
                <a:ea typeface="仿宋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</a:rPr>
              <a:t>锦州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/>
              <a:t>一个不透明的盒子中装有若干个红球和</a:t>
            </a:r>
            <a:r>
              <a:rPr lang="en-US" altLang="zh-CN" kern="100">
                <a:cs typeface="Courier New" panose="02070309020205020404" pitchFamily="49" charset="0"/>
              </a:rPr>
              <a:t>5</a:t>
            </a:r>
            <a:r>
              <a:rPr lang="zh-CN" altLang="zh-CN" kern="100"/>
              <a:t>个黑球，这些球除颜色外均相同．经多次摸球试验后发现，摸到黑球的频率稳定在</a:t>
            </a:r>
            <a:r>
              <a:rPr lang="en-US" altLang="zh-CN" kern="100">
                <a:cs typeface="Courier New" panose="02070309020205020404" pitchFamily="49" charset="0"/>
              </a:rPr>
              <a:t>0.25</a:t>
            </a:r>
            <a:r>
              <a:rPr lang="zh-CN" altLang="zh-CN" kern="100"/>
              <a:t>左右，则盒子中红球的个数约为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9305" y="262392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1" y="597033"/>
            <a:ext cx="113411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>
                <a:ea typeface="仿宋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徐州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下列事件中的必然事件是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latin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A</a:t>
            </a:r>
            <a:r>
              <a:rPr lang="zh-CN" altLang="zh-CN" kern="100">
                <a:cs typeface="Times New Roman" panose="02020603050405020304" pitchFamily="18" charset="0"/>
              </a:rPr>
              <a:t>．地球绕着太阳转</a:t>
            </a:r>
            <a:r>
              <a:rPr lang="en-US" altLang="zh-CN" kern="100">
                <a:cs typeface="Courier New" panose="02070309020205020404" pitchFamily="49" charset="0"/>
              </a:rPr>
              <a:t>          B</a:t>
            </a:r>
            <a:r>
              <a:rPr lang="zh-CN" altLang="zh-CN" kern="100">
                <a:cs typeface="Times New Roman" panose="02020603050405020304" pitchFamily="18" charset="0"/>
              </a:rPr>
              <a:t>．射击运动员射击一次，命中靶心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C</a:t>
            </a:r>
            <a:r>
              <a:rPr lang="zh-CN" altLang="zh-CN" kern="100">
                <a:cs typeface="Times New Roman" panose="02020603050405020304" pitchFamily="18" charset="0"/>
              </a:rPr>
              <a:t>．天空出现三个太阳</a:t>
            </a:r>
            <a:r>
              <a:rPr lang="en-US" altLang="zh-CN" kern="100">
                <a:cs typeface="Courier New" panose="02070309020205020404" pitchFamily="49" charset="0"/>
              </a:rPr>
              <a:t>      D</a:t>
            </a:r>
            <a:r>
              <a:rPr lang="zh-CN" altLang="zh-CN" kern="100">
                <a:cs typeface="Times New Roman" panose="02020603050405020304" pitchFamily="18" charset="0"/>
              </a:rPr>
              <a:t>．经过有交通信号灯的路口，遇到红灯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2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>
                <a:ea typeface="仿宋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en-US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小明从《红星照耀中国》《红岩》《长征》《钢铁是怎样炼成的》四本书中随机挑选一本，其中拿到《红星照耀中国》这本书的概率为</a:t>
            </a:r>
            <a:r>
              <a:rPr lang="en-US" altLang="zh-CN" kern="100"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3</a:t>
            </a:r>
            <a:r>
              <a:rPr lang="zh-CN" altLang="zh-CN" kern="100">
                <a:cs typeface="Times New Roman" panose="02020603050405020304" pitchFamily="18" charset="0"/>
              </a:rPr>
              <a:t>．某校运动会上，甲、乙两人均报名参加</a:t>
            </a:r>
            <a:r>
              <a:rPr lang="en-US" altLang="zh-CN" kern="100">
                <a:cs typeface="Courier New" panose="02070309020205020404" pitchFamily="49" charset="0"/>
              </a:rPr>
              <a:t>100</a:t>
            </a:r>
            <a:r>
              <a:rPr lang="zh-CN" altLang="zh-CN" kern="100">
                <a:cs typeface="Times New Roman" panose="02020603050405020304" pitchFamily="18" charset="0"/>
              </a:rPr>
              <a:t>米短跑项目的比赛，预赛分</a:t>
            </a:r>
            <a:r>
              <a:rPr lang="en-US" altLang="zh-CN" kern="100">
                <a:cs typeface="Courier New" panose="02070309020205020404" pitchFamily="49" charset="0"/>
              </a:rPr>
              <a:t>A</a:t>
            </a:r>
            <a:r>
              <a:rPr lang="zh-CN" altLang="zh-CN" kern="100"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cs typeface="Courier New" panose="02070309020205020404" pitchFamily="49" charset="0"/>
              </a:rPr>
              <a:t>B</a:t>
            </a:r>
            <a:r>
              <a:rPr lang="zh-CN" altLang="zh-CN" kern="100">
                <a:cs typeface="Times New Roman" panose="02020603050405020304" pitchFamily="18" charset="0"/>
              </a:rPr>
              <a:t>两组进行，甲、乙两人恰好在同一个组的概率是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61421" y="71748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89985" y="3551688"/>
          <a:ext cx="4659143" cy="87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Document" r:id="rId1" imgW="5271135" imgH="996950" progId="Word.Document.12">
                  <p:embed/>
                </p:oleObj>
              </mc:Choice>
              <mc:Fallback>
                <p:oleObj name="Document" r:id="rId1" imgW="5271135" imgH="996950" progId="Word.Document.12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9985" y="3551688"/>
                        <a:ext cx="4659143" cy="87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-969963" y="5486400"/>
          <a:ext cx="46466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Document" r:id="rId3" imgW="5271135" imgH="998220" progId="Word.Document.12">
                  <p:embed/>
                </p:oleObj>
              </mc:Choice>
              <mc:Fallback>
                <p:oleObj name="Document" r:id="rId3" imgW="5271135" imgH="998220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69963" y="5486400"/>
                        <a:ext cx="464661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1" y="811646"/>
            <a:ext cx="11341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4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北师教材改编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为了估计鱼塘中鱼的数量，养鱼者首先从鱼塘中捕捞</a:t>
            </a:r>
            <a:r>
              <a:rPr lang="en-US" altLang="zh-CN" kern="100">
                <a:cs typeface="Courier New" panose="02070309020205020404" pitchFamily="49" charset="0"/>
              </a:rPr>
              <a:t>50</a:t>
            </a:r>
            <a:r>
              <a:rPr lang="zh-CN" altLang="zh-CN" kern="100">
                <a:cs typeface="Times New Roman" panose="02020603050405020304" pitchFamily="18" charset="0"/>
              </a:rPr>
              <a:t>条鱼做上标记，然后放回鱼塘，经过几天，再从鱼塘中捕捞鱼．通过大量重复试验后发现捕捞的鱼中做了记号的频率稳定在</a:t>
            </a:r>
            <a:r>
              <a:rPr lang="en-US" altLang="zh-CN" kern="100">
                <a:cs typeface="Courier New" panose="02070309020205020404" pitchFamily="49" charset="0"/>
              </a:rPr>
              <a:t>0.01</a:t>
            </a:r>
            <a:r>
              <a:rPr lang="zh-CN" altLang="zh-CN" kern="100">
                <a:cs typeface="Times New Roman" panose="02020603050405020304" pitchFamily="18" charset="0"/>
              </a:rPr>
              <a:t>左右，则可以估计鱼塘中有鱼</a:t>
            </a:r>
            <a:r>
              <a:rPr lang="en-US" altLang="zh-CN" kern="100"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cs typeface="Times New Roman" panose="02020603050405020304" pitchFamily="18" charset="0"/>
              </a:rPr>
              <a:t>条．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5</a:t>
            </a:r>
            <a:r>
              <a:rPr lang="zh-CN" altLang="zh-CN" kern="100"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kern="100">
                <a:ea typeface="仿宋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天门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有四张背面完全相同的卡片，正面分别画了等腰三角形、平行四边形、正五边形、圆，现将卡片背面朝上并洗匀，从中随机抽取一张，记下卡片上的图形后</a:t>
            </a:r>
            <a:r>
              <a:rPr lang="en-US" altLang="zh-CN" kern="100">
                <a:cs typeface="Times New Roman" panose="02020603050405020304" pitchFamily="18" charset="0"/>
              </a:rPr>
              <a:t>(</a:t>
            </a:r>
            <a:r>
              <a:rPr lang="zh-CN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不放回</a:t>
            </a:r>
            <a:r>
              <a:rPr lang="en-US" altLang="zh-CN" kern="100"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，再从中随机抽取一张，则抽取的两张卡片上的图形都是中心对称图形的概率为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2681" y="283958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5 000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102475" y="5080000"/>
          <a:ext cx="46005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Document" r:id="rId1" imgW="5271135" imgH="1000125" progId="Word.Document.12">
                  <p:embed/>
                </p:oleObj>
              </mc:Choice>
              <mc:Fallback>
                <p:oleObj name="Document" r:id="rId1" imgW="5271135" imgH="1000125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02475" y="5080000"/>
                        <a:ext cx="46005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384272" y="1175861"/>
            <a:ext cx="11337155" cy="1384995"/>
          </a:xfrm>
        </p:spPr>
        <p:txBody>
          <a:bodyPr/>
          <a:lstStyle/>
          <a:p>
            <a:pPr indent="0"/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</a:rPr>
              <a:t>【跨学科】</a:t>
            </a:r>
            <a:r>
              <a:rPr lang="en-US" altLang="zh-CN" kern="100">
                <a:cs typeface="Courier New" panose="02070309020205020404" pitchFamily="49" charset="0"/>
              </a:rPr>
              <a:t>6.</a:t>
            </a:r>
            <a:r>
              <a:rPr lang="zh-CN" altLang="zh-CN" kern="100"/>
              <a:t>在如图</a:t>
            </a:r>
            <a:r>
              <a:rPr lang="en-US" altLang="zh-CN" kern="100">
                <a:cs typeface="Courier New" panose="02070309020205020404" pitchFamily="49" charset="0"/>
              </a:rPr>
              <a:t>4</a:t>
            </a:r>
            <a:r>
              <a:rPr lang="zh-CN" altLang="zh-CN" kern="100"/>
              <a:t>所示的电路图中，当随机闭合开关</a:t>
            </a:r>
            <a:r>
              <a:rPr lang="en-US" altLang="zh-CN" kern="100">
                <a:cs typeface="Courier New" panose="02070309020205020404" pitchFamily="49" charset="0"/>
              </a:rPr>
              <a:t>K</a:t>
            </a:r>
            <a:r>
              <a:rPr lang="en-US" altLang="zh-CN" kern="100" baseline="-25000">
                <a:cs typeface="Courier New" panose="02070309020205020404" pitchFamily="49" charset="0"/>
              </a:rPr>
              <a:t>1</a:t>
            </a:r>
            <a:r>
              <a:rPr lang="zh-CN" altLang="zh-CN" kern="100"/>
              <a:t>，</a:t>
            </a:r>
            <a:r>
              <a:rPr lang="en-US" altLang="zh-CN" kern="100">
                <a:cs typeface="Courier New" panose="02070309020205020404" pitchFamily="49" charset="0"/>
              </a:rPr>
              <a:t>K</a:t>
            </a:r>
            <a:r>
              <a:rPr lang="en-US" altLang="zh-CN" kern="100" baseline="-25000">
                <a:cs typeface="Courier New" panose="02070309020205020404" pitchFamily="49" charset="0"/>
              </a:rPr>
              <a:t>2</a:t>
            </a:r>
            <a:r>
              <a:rPr lang="zh-CN" altLang="zh-CN" kern="100"/>
              <a:t>，</a:t>
            </a:r>
            <a:r>
              <a:rPr lang="en-US" altLang="zh-CN" kern="100">
                <a:cs typeface="Courier New" panose="02070309020205020404" pitchFamily="49" charset="0"/>
              </a:rPr>
              <a:t>K</a:t>
            </a:r>
            <a:r>
              <a:rPr lang="en-US" altLang="zh-CN" kern="100" baseline="-25000">
                <a:cs typeface="Courier New" panose="02070309020205020404" pitchFamily="49" charset="0"/>
              </a:rPr>
              <a:t>3</a:t>
            </a:r>
            <a:r>
              <a:rPr lang="zh-CN" altLang="zh-CN" kern="100"/>
              <a:t>中的任意两个时，能使灯泡发亮的概率为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8" y="732085"/>
            <a:ext cx="1876547" cy="4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642998" y="517505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kern="100"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cs typeface="Times New Roman" panose="02020603050405020304" pitchFamily="18" charset="0"/>
              </a:rPr>
              <a:t> 4</a:t>
            </a:r>
            <a:r>
              <a:rPr lang="en-US" altLang="zh-CN" kern="100" dirty="0">
                <a:cs typeface="Courier New" panose="02070309020205020404" pitchFamily="49" charset="0"/>
              </a:rPr>
              <a:t> 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3794" name="Picture 2" descr="GD24SXZS30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55" y="2924652"/>
            <a:ext cx="3551788" cy="208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24438" y="1616075"/>
          <a:ext cx="46005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Document" r:id="rId3" imgW="5271135" imgH="1001395" progId="Word.Document.12">
                  <p:embed/>
                </p:oleObj>
              </mc:Choice>
              <mc:Fallback>
                <p:oleObj name="Document" r:id="rId3" imgW="5271135" imgH="1001395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438" y="1616075"/>
                        <a:ext cx="46005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6400" y="567482"/>
            <a:ext cx="2709396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latin typeface="宋体" panose="02010600030101010101" pitchFamily="2" charset="-122"/>
                <a:cs typeface="Times New Roman" panose="02020603050405020304" pitchFamily="18" charset="0"/>
              </a:rPr>
              <a:t>一、事件的分类</a:t>
            </a:r>
            <a:endParaRPr lang="zh-CN" altLang="zh-CN" kern="100">
              <a:effectLst/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06400" y="1236685"/>
          <a:ext cx="11341099" cy="4962144"/>
        </p:xfrm>
        <a:graphic>
          <a:graphicData uri="http://schemas.openxmlformats.org/drawingml/2006/table">
            <a:tbl>
              <a:tblPr/>
              <a:tblGrid>
                <a:gridCol w="1491411"/>
                <a:gridCol w="1621766"/>
                <a:gridCol w="5573576"/>
                <a:gridCol w="2654346"/>
              </a:tblGrid>
              <a:tr h="345482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类别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概率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964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确定性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事件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必然</a:t>
                      </a:r>
                      <a:endParaRPr lang="zh-CN" alt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事件</a:t>
                      </a:r>
                      <a:endParaRPr lang="zh-CN" alt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在一定条件下进行可重复试验时，有些事件一定会发生，这样的事件称为必然事件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446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不可能</a:t>
                      </a:r>
                      <a:endParaRPr lang="zh-CN" alt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事件</a:t>
                      </a:r>
                      <a:endParaRPr lang="zh-CN" alt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在一定条件下进行可重复试验时，有些事件一定不会发生，这样的事件称为不可能事件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随机事件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在一定条件下进行可重复试验时，有些事件可能发生也可能不发生，这样的事件称为随机事件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之间</a:t>
                      </a:r>
                      <a:endParaRPr lang="zh-CN" sz="2600" b="1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0256807" y="22601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56807" y="37463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0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1466934"/>
            <a:ext cx="11341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         1.(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北师教材改编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下列事件：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抛出的篮球会下落；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一个射击运动员每次射击的命中环数；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任意买一张电影票，座位号是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的倍数；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早上的太阳从西方升起．其中必然事件是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；不可能事件是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；随机事件是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kern="100">
              <a:effectLst/>
              <a:latin typeface="仿宋" panose="02010609060101010101" pitchFamily="49" charset="-122"/>
              <a:ea typeface="仿宋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8" y="1691474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35877" y="280576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03756" y="344343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39273" y="344343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1" y="888968"/>
            <a:ext cx="11341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latin typeface="宋体" panose="02010600030101010101" pitchFamily="2" charset="-122"/>
                <a:cs typeface="Times New Roman" panose="02020603050405020304" pitchFamily="18" charset="0"/>
              </a:rPr>
              <a:t>二、概率的计算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1</a:t>
            </a:r>
            <a:r>
              <a:rPr lang="zh-CN" altLang="zh-CN" kern="100">
                <a:cs typeface="Times New Roman" panose="02020603050405020304" pitchFamily="18" charset="0"/>
              </a:rPr>
              <a:t>．公式法：一般地，如果一个试验有</a:t>
            </a:r>
            <a:r>
              <a:rPr lang="en-US" altLang="zh-CN" i="1" kern="100">
                <a:cs typeface="Courier New" panose="02070309020205020404" pitchFamily="49" charset="0"/>
              </a:rPr>
              <a:t>n</a:t>
            </a:r>
            <a:r>
              <a:rPr lang="zh-CN" altLang="zh-CN" kern="100">
                <a:cs typeface="Times New Roman" panose="02020603050405020304" pitchFamily="18" charset="0"/>
              </a:rPr>
              <a:t>种等可能的结果，事件</a:t>
            </a:r>
            <a:r>
              <a:rPr lang="en-US" altLang="zh-CN" i="1" kern="100">
                <a:cs typeface="Courier New" panose="02070309020205020404" pitchFamily="49" charset="0"/>
              </a:rPr>
              <a:t>A</a:t>
            </a:r>
            <a:r>
              <a:rPr lang="zh-CN" altLang="zh-CN" kern="100">
                <a:cs typeface="Times New Roman" panose="02020603050405020304" pitchFamily="18" charset="0"/>
              </a:rPr>
              <a:t>包含其中的</a:t>
            </a:r>
            <a:r>
              <a:rPr lang="en-US" altLang="zh-CN" i="1" kern="100">
                <a:cs typeface="Courier New" panose="02070309020205020404" pitchFamily="49" charset="0"/>
              </a:rPr>
              <a:t>m</a:t>
            </a:r>
            <a:r>
              <a:rPr lang="zh-CN" altLang="zh-CN" kern="100">
                <a:cs typeface="Times New Roman" panose="02020603050405020304" pitchFamily="18" charset="0"/>
              </a:rPr>
              <a:t>种结果，那么事件</a:t>
            </a:r>
            <a:r>
              <a:rPr lang="en-US" altLang="zh-CN" i="1" kern="100">
                <a:cs typeface="Courier New" panose="02070309020205020404" pitchFamily="49" charset="0"/>
              </a:rPr>
              <a:t>A</a:t>
            </a:r>
            <a:r>
              <a:rPr lang="zh-CN" altLang="zh-CN" kern="100">
                <a:cs typeface="Times New Roman" panose="02020603050405020304" pitchFamily="18" charset="0"/>
              </a:rPr>
              <a:t>发生的概率</a:t>
            </a:r>
            <a:r>
              <a:rPr lang="en-US" altLang="zh-CN" i="1" kern="100">
                <a:cs typeface="Courier New" panose="02070309020205020404" pitchFamily="49" charset="0"/>
              </a:rPr>
              <a:t>P</a:t>
            </a:r>
            <a:r>
              <a:rPr lang="en-US" altLang="zh-CN" kern="100"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 kern="100">
                <a:cs typeface="Courier New" panose="02070309020205020404" pitchFamily="49" charset="0"/>
              </a:rPr>
              <a:t>A</a:t>
            </a:r>
            <a:r>
              <a:rPr lang="en-US" altLang="zh-CN" kern="100"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kern="100">
                <a:cs typeface="Courier New" panose="02070309020205020404" pitchFamily="49" charset="0"/>
              </a:rPr>
              <a:t>__________.</a:t>
            </a:r>
            <a:endParaRPr lang="zh-CN" altLang="zh-CN" kern="10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87396" y="2037431"/>
          <a:ext cx="4649637" cy="70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1" imgW="5271135" imgH="801370" progId="Word.Document.12">
                  <p:embed/>
                </p:oleObj>
              </mc:Choice>
              <mc:Fallback>
                <p:oleObj name="Document" r:id="rId1" imgW="5271135" imgH="801370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87396" y="2037431"/>
                        <a:ext cx="4649637" cy="701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2813" y="2737297"/>
            <a:ext cx="1545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列表法及画树状图法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65528" y="316818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适用情况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83119" y="1101321"/>
            <a:ext cx="58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/>
              <a:t>当一次实验涉及两个因素（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步骤</a:t>
            </a:r>
            <a:r>
              <a:rPr lang="zh-CN" altLang="en-US"/>
              <a:t>）时，为不重不漏地列出所有可能的结果，通常采用列表法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74576" y="1101321"/>
            <a:ext cx="162736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列表法：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74576" y="3417031"/>
            <a:ext cx="2348720" cy="65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画树状图法：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72592" y="3417031"/>
            <a:ext cx="5401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>
              <a:lnSpc>
                <a:spcPct val="150000"/>
              </a:lnSpc>
            </a:pPr>
            <a:r>
              <a:rPr lang="zh-CN" altLang="en-US"/>
              <a:t>当一次实验涉及两个及以上因素（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步骤</a:t>
            </a:r>
            <a:r>
              <a:rPr lang="zh-CN" altLang="en-US"/>
              <a:t>）时，为不重不漏地列出所有可能的结果，通常采用画树状图法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1774208" y="3429794"/>
            <a:ext cx="4367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>
            <a:off x="3869398" y="1366254"/>
            <a:ext cx="221652" cy="412708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2250" y="2737297"/>
            <a:ext cx="1545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列表法及画树状图法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13155" y="1444635"/>
            <a:ext cx="7833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）判断采用列表法或画树状图法</a:t>
            </a:r>
            <a:endParaRPr lang="en-US" altLang="zh-CN"/>
          </a:p>
          <a:p>
            <a:pPr algn="just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）不重复、不遗漏地列出所有可能的结果，并保证各种结果出现的可能性相等</a:t>
            </a:r>
            <a:endParaRPr lang="en-US" altLang="zh-CN"/>
          </a:p>
          <a:p>
            <a:pPr algn="just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）确定所有可能的结果数</a:t>
            </a:r>
            <a:r>
              <a:rPr lang="en-US" altLang="zh-CN" i="1"/>
              <a:t>n</a:t>
            </a:r>
            <a:r>
              <a:rPr lang="zh-CN" altLang="en-US"/>
              <a:t>，以及其中事件</a:t>
            </a:r>
            <a:r>
              <a:rPr lang="en-US" altLang="zh-CN" i="1"/>
              <a:t>A</a:t>
            </a:r>
            <a:r>
              <a:rPr lang="zh-CN" altLang="en-US"/>
              <a:t>出现的结果数</a:t>
            </a:r>
            <a:r>
              <a:rPr lang="en-US" altLang="zh-CN" i="1"/>
              <a:t>m</a:t>
            </a:r>
            <a:endParaRPr lang="en-US" altLang="zh-CN" i="1"/>
          </a:p>
          <a:p>
            <a:pPr algn="just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）用公式                 求出事件发生的概率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183645" y="3429794"/>
            <a:ext cx="4367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>
            <a:off x="3214307" y="1727180"/>
            <a:ext cx="279518" cy="340522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622510" y="2675100"/>
            <a:ext cx="615553" cy="15093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解题步骤</a:t>
            </a:r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80914" y="4743690"/>
          <a:ext cx="5260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1" imgW="5271135" imgH="598170" progId="Word.Document.12">
                  <p:embed/>
                </p:oleObj>
              </mc:Choice>
              <mc:Fallback>
                <p:oleObj name="Document" r:id="rId1" imgW="5271135" imgH="598170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80914" y="4743690"/>
                        <a:ext cx="5260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1216769"/>
            <a:ext cx="11341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3</a:t>
            </a:r>
            <a:r>
              <a:rPr lang="zh-CN" altLang="zh-CN" kern="100">
                <a:cs typeface="Times New Roman" panose="02020603050405020304" pitchFamily="18" charset="0"/>
              </a:rPr>
              <a:t>．频率估计概率：一般地，通过大量重复试验，随机事件</a:t>
            </a:r>
            <a:r>
              <a:rPr lang="en-US" altLang="zh-CN" i="1" kern="100">
                <a:cs typeface="Courier New" panose="02070309020205020404" pitchFamily="49" charset="0"/>
              </a:rPr>
              <a:t>A</a:t>
            </a:r>
            <a:r>
              <a:rPr lang="zh-CN" altLang="zh-CN" kern="100">
                <a:cs typeface="Times New Roman" panose="02020603050405020304" pitchFamily="18" charset="0"/>
              </a:rPr>
              <a:t>发生的频率总稳定在某个常数</a:t>
            </a:r>
            <a:r>
              <a:rPr lang="en-US" altLang="zh-CN" i="1" kern="100">
                <a:cs typeface="Courier New" panose="02070309020205020404" pitchFamily="49" charset="0"/>
              </a:rPr>
              <a:t>p</a:t>
            </a:r>
            <a:r>
              <a:rPr lang="zh-CN" altLang="zh-CN" kern="100">
                <a:cs typeface="Times New Roman" panose="02020603050405020304" pitchFamily="18" charset="0"/>
              </a:rPr>
              <a:t>附近，我们可以用事件</a:t>
            </a:r>
            <a:r>
              <a:rPr lang="en-US" altLang="zh-CN" i="1" kern="100">
                <a:cs typeface="Courier New" panose="02070309020205020404" pitchFamily="49" charset="0"/>
              </a:rPr>
              <a:t>A</a:t>
            </a:r>
            <a:r>
              <a:rPr lang="zh-CN" altLang="zh-CN" kern="100">
                <a:cs typeface="Times New Roman" panose="02020603050405020304" pitchFamily="18" charset="0"/>
              </a:rPr>
              <a:t>发生的频率去估计它的概率，即</a:t>
            </a:r>
            <a:r>
              <a:rPr lang="en-US" altLang="zh-CN" i="1" kern="100">
                <a:cs typeface="Courier New" panose="02070309020205020404" pitchFamily="49" charset="0"/>
              </a:rPr>
              <a:t>P</a:t>
            </a:r>
            <a:r>
              <a:rPr lang="en-US" altLang="zh-CN" kern="100"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cs typeface="Courier New" panose="02070309020205020404" pitchFamily="49" charset="0"/>
              </a:rPr>
              <a:t>A</a:t>
            </a:r>
            <a:r>
              <a:rPr lang="en-US" altLang="zh-CN" kern="100"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cs typeface="Courier New" panose="02070309020205020404" pitchFamily="49" charset="0"/>
              </a:rPr>
              <a:t>p</a:t>
            </a:r>
            <a:r>
              <a:rPr lang="en-US" altLang="zh-CN" kern="100">
                <a:cs typeface="Courier New" panose="02070309020205020404" pitchFamily="49" charset="0"/>
              </a:rPr>
              <a:t>.</a:t>
            </a:r>
            <a:endParaRPr lang="zh-CN" altLang="zh-CN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cs typeface="Courier New" panose="02070309020205020404" pitchFamily="49" charset="0"/>
              </a:rPr>
              <a:t>4</a:t>
            </a:r>
            <a:r>
              <a:rPr lang="zh-CN" altLang="zh-CN" kern="100">
                <a:cs typeface="Times New Roman" panose="02020603050405020304" pitchFamily="18" charset="0"/>
              </a:rPr>
              <a:t>．几何概率：</a:t>
            </a:r>
            <a:r>
              <a:rPr lang="en-US" altLang="zh-CN" i="1" kern="100">
                <a:cs typeface="Courier New" panose="02070309020205020404" pitchFamily="49" charset="0"/>
              </a:rPr>
              <a:t>P</a:t>
            </a:r>
            <a:r>
              <a:rPr lang="en-US" altLang="zh-CN" kern="100"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cs typeface="Courier New" panose="02070309020205020404" pitchFamily="49" charset="0"/>
              </a:rPr>
              <a:t>A</a:t>
            </a:r>
            <a:r>
              <a:rPr lang="en-US" altLang="zh-CN" kern="100">
                <a:cs typeface="Courier New" panose="02070309020205020404" pitchFamily="49" charset="0"/>
              </a:rPr>
              <a:t>)</a:t>
            </a:r>
            <a:r>
              <a:rPr lang="zh-CN" altLang="zh-CN" kern="100"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zh-CN" kern="100">
                <a:cs typeface="Courier New" panose="02070309020205020404" pitchFamily="49" charset="0"/>
              </a:rPr>
              <a:t>.</a:t>
            </a:r>
            <a:endParaRPr lang="zh-CN" altLang="zh-CN" kern="10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8226" y="3089969"/>
            <a:ext cx="5362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构成事件</a:t>
            </a:r>
            <a:r>
              <a:rPr lang="en-US" altLang="zh-CN"/>
              <a:t>A</a:t>
            </a:r>
            <a:r>
              <a:rPr lang="zh-CN" altLang="en-US"/>
              <a:t>的长度</a:t>
            </a:r>
            <a:r>
              <a:rPr lang="en-US" altLang="zh-CN"/>
              <a:t>/</a:t>
            </a:r>
            <a:r>
              <a:rPr lang="zh-CN" altLang="en-US"/>
              <a:t>面积</a:t>
            </a:r>
            <a:r>
              <a:rPr lang="en-US" altLang="zh-CN"/>
              <a:t>/</a:t>
            </a:r>
            <a:r>
              <a:rPr lang="zh-CN" altLang="en-US"/>
              <a:t>体积</a:t>
            </a:r>
            <a:endParaRPr lang="en-US" altLang="zh-CN"/>
          </a:p>
          <a:p>
            <a:pPr algn="ctr"/>
            <a:r>
              <a:rPr lang="zh-CN" altLang="en-US"/>
              <a:t>所有结果构成的长度</a:t>
            </a:r>
            <a:r>
              <a:rPr lang="en-US" altLang="zh-CN"/>
              <a:t>/</a:t>
            </a:r>
            <a:r>
              <a:rPr lang="zh-CN" altLang="en-US"/>
              <a:t>面积</a:t>
            </a:r>
            <a:r>
              <a:rPr lang="en-US" altLang="zh-CN"/>
              <a:t>/</a:t>
            </a:r>
            <a:r>
              <a:rPr lang="zh-CN" altLang="en-US"/>
              <a:t>体积 </a:t>
            </a: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675517" y="3567022"/>
            <a:ext cx="48911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666157"/>
            <a:ext cx="11341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     2.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盒中有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枚黑棋和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枚白棋，这些棋子除颜色外无其他差别，从盒中随机取出一枚棋子，则它是黑棋的概率为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kern="100">
              <a:latin typeface="仿宋" panose="02010609060101010101" pitchFamily="49" charset="-122"/>
              <a:ea typeface="仿宋" panose="02010609060101010101" pitchFamily="49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3.(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北师教材改编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抛掷一枚质地均匀的硬币两次，则</a:t>
            </a:r>
            <a:endParaRPr lang="en-US" altLang="zh-CN" kern="10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just" eaLnBrk="1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两次都是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正面朝上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的概率为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　</a:t>
            </a:r>
            <a:endParaRPr lang="zh-CN" altLang="zh-CN" kern="100">
              <a:latin typeface="仿宋" panose="02010609060101010101" pitchFamily="49" charset="-122"/>
              <a:ea typeface="仿宋" panose="02010609060101010101" pitchFamily="49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4.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通过大量的掷图钉试验，发现钉尖朝上的频率稳定</a:t>
            </a:r>
            <a:endParaRPr lang="en-US" altLang="zh-CN" kern="10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just" eaLnBrk="1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0.75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附近，则可估计钉尖朝上的概率为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kern="100">
              <a:latin typeface="仿宋" panose="02010609060101010101" pitchFamily="49" charset="-122"/>
              <a:ea typeface="仿宋" panose="02010609060101010101" pitchFamily="49" charset="-122"/>
              <a:cs typeface="Courier New" panose="02070309020205020404" pitchFamily="49" charset="0"/>
            </a:endParaRPr>
          </a:p>
          <a:p>
            <a:pPr indent="720090" algn="just" eaLnBrk="1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5.(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北师教材改编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现有一个可以自由转动的转盘如图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所示，转动转盘，当指针停止转动时，指针落在红色区域的概率为</a:t>
            </a:r>
            <a:r>
              <a:rPr lang="en-US" altLang="zh-CN" kern="100">
                <a:latin typeface="仿宋" panose="02010609060101010101" pitchFamily="49" charset="-122"/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kern="100">
              <a:effectLst/>
              <a:latin typeface="仿宋" panose="02010609060101010101" pitchFamily="49" charset="-122"/>
              <a:ea typeface="仿宋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8" y="880590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SZ24SXZS30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69" y="2095220"/>
            <a:ext cx="2028205" cy="202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198647" y="4203422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图 </a:t>
            </a:r>
            <a:r>
              <a:rPr lang="en-US" altLang="zh-CN"/>
              <a:t>1</a:t>
            </a:r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14340" y="2344278"/>
          <a:ext cx="4659143" cy="87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3" imgW="5271135" imgH="996950" progId="Word.Document.12">
                  <p:embed/>
                </p:oleObj>
              </mc:Choice>
              <mc:Fallback>
                <p:oleObj name="Document" r:id="rId3" imgW="5271135" imgH="996950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4340" y="2344278"/>
                        <a:ext cx="4659143" cy="87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448365" y="3941812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0.75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418388" y="4889500"/>
          <a:ext cx="47958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Document" r:id="rId5" imgW="5271135" imgH="998220" progId="Word.Document.12">
                  <p:embed/>
                </p:oleObj>
              </mc:Choice>
              <mc:Fallback>
                <p:oleObj name="Document" r:id="rId5" imgW="5271135" imgH="998220" progId="Word.Document.12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8388" y="4889500"/>
                        <a:ext cx="4795837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070665" y="1065891"/>
          <a:ext cx="47498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Document" r:id="rId7" imgW="5271135" imgH="1000125" progId="Word.Document.12">
                  <p:embed/>
                </p:oleObj>
              </mc:Choice>
              <mc:Fallback>
                <p:oleObj name="Document" r:id="rId7" imgW="5271135" imgH="1000125" progId="Word.Document.12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0665" y="1065891"/>
                        <a:ext cx="474980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3342</Words>
  <Application>WPS 演示</Application>
  <PresentationFormat>自定义</PresentationFormat>
  <Paragraphs>330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24</vt:i4>
      </vt:variant>
    </vt:vector>
  </HeadingPairs>
  <TitlesOfParts>
    <vt:vector size="64" baseType="lpstr">
      <vt:lpstr>Arial</vt:lpstr>
      <vt:lpstr>宋体</vt:lpstr>
      <vt:lpstr>Wingdings</vt:lpstr>
      <vt:lpstr>Times New Roman</vt:lpstr>
      <vt:lpstr>微软雅黑</vt:lpstr>
      <vt:lpstr>黑体</vt:lpstr>
      <vt:lpstr>Arial</vt:lpstr>
      <vt:lpstr>Times New Roman</vt:lpstr>
      <vt:lpstr>Courier New</vt:lpstr>
      <vt:lpstr>等线</vt:lpstr>
      <vt:lpstr>仿宋</vt:lpstr>
      <vt:lpstr>楷体</vt:lpstr>
      <vt:lpstr>Calibri</vt:lpstr>
      <vt:lpstr>Arial Unicode MS</vt:lpstr>
      <vt:lpstr>Calibri Light</vt:lpstr>
      <vt:lpstr>仿宋_GB2312</vt:lpstr>
      <vt:lpstr>楷体_GB2312</vt:lpstr>
      <vt:lpstr>新宋体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593</cp:revision>
  <dcterms:created xsi:type="dcterms:W3CDTF">2019-06-19T02:08:00Z</dcterms:created>
  <dcterms:modified xsi:type="dcterms:W3CDTF">2024-03-28T10:27:16Z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